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Montserrat"/>
      <p:regular r:id="rId17"/>
      <p:bold r:id="rId18"/>
      <p:italic r:id="rId19"/>
      <p:boldItalic r:id="rId20"/>
    </p:embeddedFont>
    <p:embeddedFont>
      <p:font typeface="EB Garamond"/>
      <p:regular r:id="rId21"/>
      <p:bold r:id="rId22"/>
      <p:italic r:id="rId23"/>
      <p:boldItalic r:id="rId24"/>
    </p:embeddedFont>
    <p:embeddedFont>
      <p:font typeface="Archivo Black"/>
      <p:regular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-boldItalic.fntdata"/><Relationship Id="rId22" Type="http://schemas.openxmlformats.org/officeDocument/2006/relationships/font" Target="fonts/EBGaramond-bold.fntdata"/><Relationship Id="rId21" Type="http://schemas.openxmlformats.org/officeDocument/2006/relationships/font" Target="fonts/EBGaramond-regular.fntdata"/><Relationship Id="rId24" Type="http://schemas.openxmlformats.org/officeDocument/2006/relationships/font" Target="fonts/EBGaramond-boldItalic.fntdata"/><Relationship Id="rId23" Type="http://schemas.openxmlformats.org/officeDocument/2006/relationships/font" Target="fonts/EBGaramond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ArchivoBlack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Montserrat-regular.fntdata"/><Relationship Id="rId16" Type="http://schemas.openxmlformats.org/officeDocument/2006/relationships/slide" Target="slides/slide11.xml"/><Relationship Id="rId19" Type="http://schemas.openxmlformats.org/officeDocument/2006/relationships/font" Target="fonts/Montserrat-italic.fntdata"/><Relationship Id="rId18" Type="http://schemas.openxmlformats.org/officeDocument/2006/relationships/font" Target="fonts/Montserrat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f6460aba27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f6460aba27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f6460aba27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f6460aba27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f6460aba2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f6460aba2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6460aba27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f6460aba27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f6460aba27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f6460aba27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f6460aba27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f6460aba27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f6460aba27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f6460aba27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The Fall of Nineveh (World’s Greatest City) in 612 BC was a historic battle where a coalition of Babylonians, Medes, and Scythians besieged and sacked the capital of the Neo-Assyrian Empire, ending Assyrian dominance and shifting power to Babylon.</a:t>
            </a:r>
            <a:endParaRPr sz="13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</a:rPr>
              <a:t>Nineveh fell to the allied Babylonian and Median forces in 612 BC, an event that cleared the way for the Neo-Babylonian Empire to rise to power. Daniel was subsequently taken captive to Babylon just a few years later in 605 BC under King Nebuchadnezzar.</a:t>
            </a:r>
            <a:r>
              <a:rPr lang="en-GB">
                <a:solidFill>
                  <a:schemeClr val="dk1"/>
                </a:solidFill>
              </a:rPr>
              <a:t> </a:t>
            </a:r>
            <a:endParaRPr sz="13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f6460aba27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f6460aba27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f6460aba27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f6460aba27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f6460aba27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f6460aba27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drive.google.com/file/d/1oA2XGCqc9x5wLpUiZMEnfXS_iU7_djG0/view" TargetMode="External"/><Relationship Id="rId4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www.youtube.com/watch?v=X_gGiZGryNU" TargetMode="External"/><Relationship Id="rId4" Type="http://schemas.openxmlformats.org/officeDocument/2006/relationships/image" Target="../media/image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58400" y="147625"/>
            <a:ext cx="44754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>
                <a:solidFill>
                  <a:schemeClr val="lt1"/>
                </a:solidFill>
                <a:latin typeface="EB Garamond"/>
                <a:ea typeface="EB Garamond"/>
                <a:cs typeface="EB Garamond"/>
                <a:sym typeface="EB Garamond"/>
              </a:rPr>
              <a:t>DANIEL</a:t>
            </a:r>
            <a:endParaRPr sz="6000">
              <a:solidFill>
                <a:schemeClr val="lt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458400" y="884428"/>
            <a:ext cx="44754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50">
                <a:solidFill>
                  <a:schemeClr val="lt1"/>
                </a:solidFill>
                <a:latin typeface="EB Garamond"/>
                <a:ea typeface="EB Garamond"/>
                <a:cs typeface="EB Garamond"/>
                <a:sym typeface="EB Garamond"/>
              </a:rPr>
              <a:t>Righteous Hero of Faith</a:t>
            </a:r>
            <a:endParaRPr sz="2350">
              <a:solidFill>
                <a:schemeClr val="lt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22"/>
          <p:cNvPicPr preferRelativeResize="0"/>
          <p:nvPr/>
        </p:nvPicPr>
        <p:blipFill rotWithShape="1">
          <a:blip r:embed="rId3">
            <a:alphaModFix/>
          </a:blip>
          <a:srcRect b="51445" l="0" r="0" t="0"/>
          <a:stretch/>
        </p:blipFill>
        <p:spPr>
          <a:xfrm>
            <a:off x="118525" y="102950"/>
            <a:ext cx="6933501" cy="493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2"/>
          <p:cNvPicPr preferRelativeResize="0"/>
          <p:nvPr/>
        </p:nvPicPr>
        <p:blipFill rotWithShape="1">
          <a:blip r:embed="rId4">
            <a:alphaModFix/>
          </a:blip>
          <a:srcRect b="0" l="37988" r="38654" t="0"/>
          <a:stretch/>
        </p:blipFill>
        <p:spPr>
          <a:xfrm>
            <a:off x="7008225" y="0"/>
            <a:ext cx="213577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3"/>
          <p:cNvPicPr preferRelativeResize="0"/>
          <p:nvPr/>
        </p:nvPicPr>
        <p:blipFill rotWithShape="1">
          <a:blip r:embed="rId3">
            <a:alphaModFix/>
          </a:blip>
          <a:srcRect b="399" l="670" r="-670" t="48429"/>
          <a:stretch/>
        </p:blipFill>
        <p:spPr>
          <a:xfrm>
            <a:off x="152050" y="76713"/>
            <a:ext cx="6648849" cy="4990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3"/>
          <p:cNvPicPr preferRelativeResize="0"/>
          <p:nvPr/>
        </p:nvPicPr>
        <p:blipFill rotWithShape="1">
          <a:blip r:embed="rId4">
            <a:alphaModFix/>
          </a:blip>
          <a:srcRect b="0" l="37988" r="38654" t="0"/>
          <a:stretch/>
        </p:blipFill>
        <p:spPr>
          <a:xfrm>
            <a:off x="7008225" y="0"/>
            <a:ext cx="213577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5" name="Google Shape;65;p14" title="daniel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2774"/>
            <a:ext cx="9144000" cy="51179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" y="0"/>
            <a:ext cx="7121768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6"/>
          <p:cNvPicPr preferRelativeResize="0"/>
          <p:nvPr/>
        </p:nvPicPr>
        <p:blipFill rotWithShape="1">
          <a:blip r:embed="rId4">
            <a:alphaModFix/>
          </a:blip>
          <a:srcRect b="0" l="37988" r="38654" t="0"/>
          <a:stretch/>
        </p:blipFill>
        <p:spPr>
          <a:xfrm>
            <a:off x="7008225" y="0"/>
            <a:ext cx="213577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5" name="Google Shape;85;p17"/>
          <p:cNvPicPr preferRelativeResize="0"/>
          <p:nvPr/>
        </p:nvPicPr>
        <p:blipFill rotWithShape="1">
          <a:blip r:embed="rId3">
            <a:alphaModFix/>
          </a:blip>
          <a:srcRect b="19157" l="0" r="0" t="51280"/>
          <a:stretch/>
        </p:blipFill>
        <p:spPr>
          <a:xfrm>
            <a:off x="311700" y="-5025"/>
            <a:ext cx="8520600" cy="5153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8"/>
          <p:cNvPicPr preferRelativeResize="0"/>
          <p:nvPr/>
        </p:nvPicPr>
        <p:blipFill rotWithShape="1">
          <a:blip r:embed="rId3">
            <a:alphaModFix/>
          </a:blip>
          <a:srcRect b="25844" l="54246" r="0" t="0"/>
          <a:stretch/>
        </p:blipFill>
        <p:spPr>
          <a:xfrm>
            <a:off x="-77700" y="50825"/>
            <a:ext cx="6909650" cy="5041851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8"/>
          <p:cNvSpPr txBox="1"/>
          <p:nvPr/>
        </p:nvSpPr>
        <p:spPr>
          <a:xfrm>
            <a:off x="6060325" y="47275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92" name="Google Shape;92;p18"/>
          <p:cNvPicPr preferRelativeResize="0"/>
          <p:nvPr/>
        </p:nvPicPr>
        <p:blipFill rotWithShape="1">
          <a:blip r:embed="rId4">
            <a:alphaModFix/>
          </a:blip>
          <a:srcRect b="0" l="37988" r="38654" t="0"/>
          <a:stretch/>
        </p:blipFill>
        <p:spPr>
          <a:xfrm>
            <a:off x="7008225" y="0"/>
            <a:ext cx="213577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descr="Step into Babylon in 600 BC, the greatest city of the ancient world, at the height of the Neo-Babylonian Empire under Nebuchadnezzar II. This AI reconstruction explores the Hanging Gardens, the Ishtar Gate, the Tower of Babel (Etemenanki), and daily life in ancient Mesopotamia through a cinematic historical experience.&#10;&#10;DISCLAIMER: Created using AI reconstruction for educational purposes.&#10;&#10;Business inquiries, collaborations, and project proposals:&#10;ancientopportunities@gmail.com" id="99" name="Google Shape;99;p19" title="Babylon in 600 BC — Inside the World’s Greatest Ancient City (AI Reconstruction)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6" name="Google Shape;106;p20"/>
          <p:cNvPicPr preferRelativeResize="0"/>
          <p:nvPr/>
        </p:nvPicPr>
        <p:blipFill rotWithShape="1">
          <a:blip r:embed="rId3">
            <a:alphaModFix/>
          </a:blip>
          <a:srcRect b="10513" l="2591" r="2505" t="7614"/>
          <a:stretch/>
        </p:blipFill>
        <p:spPr>
          <a:xfrm>
            <a:off x="0" y="0"/>
            <a:ext cx="9214612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/>
          <p:nvPr>
            <p:ph type="title"/>
          </p:nvPr>
        </p:nvSpPr>
        <p:spPr>
          <a:xfrm>
            <a:off x="311700" y="10066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latin typeface="Archivo Black"/>
                <a:ea typeface="Archivo Black"/>
                <a:cs typeface="Archivo Black"/>
                <a:sym typeface="Archivo Black"/>
              </a:rPr>
              <a:t>CHIASMUS</a:t>
            </a:r>
            <a:endParaRPr sz="4000"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112" name="Google Shape;112;p21"/>
          <p:cNvSpPr txBox="1"/>
          <p:nvPr>
            <p:ph idx="1" type="body"/>
          </p:nvPr>
        </p:nvSpPr>
        <p:spPr>
          <a:xfrm>
            <a:off x="311700" y="764148"/>
            <a:ext cx="6495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Montserrat"/>
              <a:buChar char="●"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A Greek word that describes a literary structure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Montserrat"/>
              <a:buChar char="●"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Derived from Greek letter </a:t>
            </a:r>
            <a:r>
              <a:rPr i="1" lang="en-GB">
                <a:latin typeface="Montserrat"/>
                <a:ea typeface="Montserrat"/>
                <a:cs typeface="Montserrat"/>
                <a:sym typeface="Montserrat"/>
              </a:rPr>
              <a:t>chi </a:t>
            </a: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which looks like an X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Montserrat"/>
              <a:buChar char="●"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Whichever way you cut the ‘X’ in half you will see it is reflected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Montserrat"/>
              <a:buChar char="●"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This can be described as units or blocks of ideas: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 A</a:t>
            </a:r>
            <a:br>
              <a:rPr lang="en-GB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	B</a:t>
            </a:r>
            <a:br>
              <a:rPr lang="en-GB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		C</a:t>
            </a:r>
            <a:br>
              <a:rPr lang="en-GB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		C</a:t>
            </a:r>
            <a:br>
              <a:rPr lang="en-GB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	B</a:t>
            </a:r>
            <a:br>
              <a:rPr lang="en-GB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A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325755" lvl="0" marL="457200" rtl="0" algn="l">
              <a:spcBef>
                <a:spcPts val="1200"/>
              </a:spcBef>
              <a:spcAft>
                <a:spcPts val="0"/>
              </a:spcAft>
              <a:buSzPct val="100000"/>
              <a:buFont typeface="Montserrat"/>
              <a:buChar char="●"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The most important message is at the centre: ‘X’ marks the spot.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3" name="Google Shape;113;p21"/>
          <p:cNvPicPr preferRelativeResize="0"/>
          <p:nvPr/>
        </p:nvPicPr>
        <p:blipFill rotWithShape="1">
          <a:blip r:embed="rId3">
            <a:alphaModFix/>
          </a:blip>
          <a:srcRect b="0" l="37988" r="38654" t="0"/>
          <a:stretch/>
        </p:blipFill>
        <p:spPr>
          <a:xfrm>
            <a:off x="7008225" y="0"/>
            <a:ext cx="213577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