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p:regular r:id="rId19"/>
      <p:bold r:id="rId20"/>
      <p:italic r:id="rId21"/>
      <p:boldItalic r:id="rId22"/>
    </p:embeddedFont>
    <p:embeddedFont>
      <p:font typeface="Montserrat"/>
      <p:regular r:id="rId23"/>
      <p:bold r:id="rId24"/>
      <p:italic r:id="rId25"/>
      <p:boldItalic r:id="rId26"/>
    </p:embeddedFont>
    <p:embeddedFont>
      <p:font typeface="EB Garamond"/>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EBGaramond-bold.fntdata"/><Relationship Id="rId27" Type="http://schemas.openxmlformats.org/officeDocument/2006/relationships/font" Target="fonts/EBGaramon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EBGaramond-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EBGaramon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iblegateway.com/passage/?search=Daniel%201&amp;version=NLT#fen-NLT-21716b"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f6c45936f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f6c45936f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Dietary laws (purity laws not really at risk - no impediment to drinking wine)</a:t>
            </a:r>
            <a:endParaRPr/>
          </a:p>
          <a:p>
            <a:pPr indent="0" lvl="0" marL="0" rtl="0" algn="l">
              <a:spcBef>
                <a:spcPts val="0"/>
              </a:spcBef>
              <a:spcAft>
                <a:spcPts val="0"/>
              </a:spcAft>
              <a:buNone/>
            </a:pPr>
            <a:r>
              <a:rPr lang="en-GB"/>
              <a:t>Relationship with chief of staff - God had given him respect and affection – Negotiation?</a:t>
            </a:r>
            <a:endParaRPr/>
          </a:p>
          <a:p>
            <a:pPr indent="0" lvl="0" marL="0" rtl="0" algn="l">
              <a:spcBef>
                <a:spcPts val="0"/>
              </a:spcBef>
              <a:spcAft>
                <a:spcPts val="0"/>
              </a:spcAft>
              <a:buNone/>
            </a:pPr>
            <a:r>
              <a:rPr lang="en-GB"/>
              <a:t>Renaming</a:t>
            </a:r>
            <a:endParaRPr/>
          </a:p>
          <a:p>
            <a:pPr indent="0" lvl="0" marL="0" rtl="0" algn="l">
              <a:spcBef>
                <a:spcPts val="0"/>
              </a:spcBef>
              <a:spcAft>
                <a:spcPts val="0"/>
              </a:spcAft>
              <a:buNone/>
            </a:pPr>
            <a:r>
              <a:rPr lang="en-GB"/>
              <a:t>Education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6c45936f5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6c45936f5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Dietary laws (purity laws not really at risk - no impediment to drinking wine)</a:t>
            </a:r>
            <a:endParaRPr/>
          </a:p>
          <a:p>
            <a:pPr indent="0" lvl="0" marL="0" rtl="0" algn="l">
              <a:spcBef>
                <a:spcPts val="0"/>
              </a:spcBef>
              <a:spcAft>
                <a:spcPts val="0"/>
              </a:spcAft>
              <a:buNone/>
            </a:pPr>
            <a:r>
              <a:rPr lang="en-GB"/>
              <a:t>Relationship with chief of staff - God had given him respect and affection – Negotiation?</a:t>
            </a:r>
            <a:endParaRPr/>
          </a:p>
          <a:p>
            <a:pPr indent="0" lvl="0" marL="0" rtl="0" algn="l">
              <a:spcBef>
                <a:spcPts val="0"/>
              </a:spcBef>
              <a:spcAft>
                <a:spcPts val="0"/>
              </a:spcAft>
              <a:buNone/>
            </a:pPr>
            <a:r>
              <a:rPr lang="en-GB"/>
              <a:t>Renaming</a:t>
            </a:r>
            <a:endParaRPr/>
          </a:p>
          <a:p>
            <a:pPr indent="0" lvl="0" marL="0" rtl="0" algn="l">
              <a:spcBef>
                <a:spcPts val="0"/>
              </a:spcBef>
              <a:spcAft>
                <a:spcPts val="0"/>
              </a:spcAft>
              <a:buNone/>
            </a:pPr>
            <a:r>
              <a:rPr lang="en-GB"/>
              <a:t>Education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6c45936f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f6c45936f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What do you know about Daniel now?</a:t>
            </a:r>
            <a:endParaRPr/>
          </a:p>
          <a:p>
            <a:pPr indent="0" lvl="0" marL="0" rtl="0" algn="l">
              <a:spcBef>
                <a:spcPts val="0"/>
              </a:spcBef>
              <a:spcAft>
                <a:spcPts val="0"/>
              </a:spcAft>
              <a:buNone/>
            </a:pPr>
            <a:r>
              <a:rPr lang="en-GB"/>
              <a:t>Can you think of any parallels in your own life or others?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6c45936f5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f6c45936f5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f6460aba2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f6460aba2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f6c45936f5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f6c45936f5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f6c45936f5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f6c45936f5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f6c45936f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f6c45936f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highlight>
                  <a:srgbClr val="FFFFFF"/>
                </a:highlight>
                <a:latin typeface="Roboto"/>
                <a:ea typeface="Roboto"/>
                <a:cs typeface="Roboto"/>
                <a:sym typeface="Roboto"/>
              </a:rPr>
              <a:t>So Nebuchadnezzar took them back to the land of Babylonia</a:t>
            </a:r>
            <a:r>
              <a:rPr baseline="30000" lang="en-GB" sz="1200">
                <a:solidFill>
                  <a:schemeClr val="dk1"/>
                </a:solidFill>
                <a:highlight>
                  <a:srgbClr val="FFFFFF"/>
                </a:highlight>
                <a:latin typeface="Roboto"/>
                <a:ea typeface="Roboto"/>
                <a:cs typeface="Roboto"/>
                <a:sym typeface="Roboto"/>
              </a:rPr>
              <a:t>[</a:t>
            </a:r>
            <a:r>
              <a:rPr baseline="30000" lang="en-GB" sz="1200" u="sng">
                <a:solidFill>
                  <a:srgbClr val="4A4A4A"/>
                </a:solidFill>
                <a:highlight>
                  <a:srgbClr val="FFFFFF"/>
                </a:highlight>
                <a:latin typeface="Roboto"/>
                <a:ea typeface="Roboto"/>
                <a:cs typeface="Roboto"/>
                <a:sym typeface="Roboto"/>
                <a:hlinkClick r:id="rId2">
                  <a:extLst>
                    <a:ext uri="{A12FA001-AC4F-418D-AE19-62706E023703}">
                      <ahyp:hlinkClr val="tx"/>
                    </a:ext>
                  </a:extLst>
                </a:hlinkClick>
              </a:rPr>
              <a:t>b</a:t>
            </a:r>
            <a:r>
              <a:rPr baseline="30000" lang="en-GB" sz="1200">
                <a:solidFill>
                  <a:schemeClr val="dk1"/>
                </a:solidFill>
                <a:highlight>
                  <a:srgbClr val="FFFFFF"/>
                </a:highlight>
                <a:latin typeface="Roboto"/>
                <a:ea typeface="Roboto"/>
                <a:cs typeface="Roboto"/>
                <a:sym typeface="Roboto"/>
              </a:rPr>
              <a:t>]</a:t>
            </a:r>
            <a:r>
              <a:rPr lang="en-GB" sz="1200">
                <a:solidFill>
                  <a:schemeClr val="dk1"/>
                </a:solidFill>
                <a:highlight>
                  <a:srgbClr val="FFFFFF"/>
                </a:highlight>
                <a:latin typeface="Roboto"/>
                <a:ea typeface="Roboto"/>
                <a:cs typeface="Roboto"/>
                <a:sym typeface="Roboto"/>
              </a:rPr>
              <a:t> in Hebrew </a:t>
            </a:r>
            <a:r>
              <a:rPr i="1" lang="en-GB" sz="1200">
                <a:solidFill>
                  <a:schemeClr val="dk1"/>
                </a:solidFill>
                <a:highlight>
                  <a:srgbClr val="FFFFFF"/>
                </a:highlight>
                <a:latin typeface="Roboto"/>
                <a:ea typeface="Roboto"/>
                <a:cs typeface="Roboto"/>
                <a:sym typeface="Roboto"/>
              </a:rPr>
              <a:t>the land of Shinar. The location of the Tower of Babel and therefore a symbol of opposition to God (Gen 11) and “the place where wickedness is at home” (Zech5.11).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f6c45936f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f6c45936f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would you describe Daniel?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f6c45936f5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f6c45936f5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f6c45936f5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f6c45936f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Dietary laws (purity laws not really at risk - no impediment to drinking wine)</a:t>
            </a:r>
            <a:endParaRPr/>
          </a:p>
          <a:p>
            <a:pPr indent="0" lvl="0" marL="0" rtl="0" algn="l">
              <a:spcBef>
                <a:spcPts val="0"/>
              </a:spcBef>
              <a:spcAft>
                <a:spcPts val="0"/>
              </a:spcAft>
              <a:buNone/>
            </a:pPr>
            <a:r>
              <a:rPr lang="en-GB"/>
              <a:t>What does the test demonstrate?</a:t>
            </a:r>
            <a:endParaRPr/>
          </a:p>
          <a:p>
            <a:pPr indent="0" lvl="0" marL="0" rtl="0" algn="l">
              <a:spcBef>
                <a:spcPts val="0"/>
              </a:spcBef>
              <a:spcAft>
                <a:spcPts val="0"/>
              </a:spcAft>
              <a:buNone/>
            </a:pPr>
            <a:r>
              <a:rPr lang="en-GB"/>
              <a:t>Relationship with chief of staff - God had given him respect and affection – </a:t>
            </a:r>
            <a:r>
              <a:rPr lang="en-GB"/>
              <a:t>Negotiation</a:t>
            </a:r>
            <a:r>
              <a:rPr lang="en-GB"/>
              <a:t>?</a:t>
            </a:r>
            <a:endParaRPr/>
          </a:p>
          <a:p>
            <a:pPr indent="0" lvl="0" marL="0" rtl="0" algn="l">
              <a:spcBef>
                <a:spcPts val="0"/>
              </a:spcBef>
              <a:spcAft>
                <a:spcPts val="0"/>
              </a:spcAft>
              <a:buNone/>
            </a:pPr>
            <a:r>
              <a:rPr lang="en-GB"/>
              <a:t>Renaming</a:t>
            </a:r>
            <a:endParaRPr/>
          </a:p>
          <a:p>
            <a:pPr indent="0" lvl="0" marL="0" rtl="0" algn="l">
              <a:spcBef>
                <a:spcPts val="0"/>
              </a:spcBef>
              <a:spcAft>
                <a:spcPts val="0"/>
              </a:spcAft>
              <a:buNone/>
            </a:pPr>
            <a:r>
              <a:rPr lang="en-GB"/>
              <a:t>Education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f6c45936f5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f6c45936f5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Dietary laws (purity laws not really at risk - no impediment to drinking wine)</a:t>
            </a:r>
            <a:endParaRPr/>
          </a:p>
          <a:p>
            <a:pPr indent="0" lvl="0" marL="0" rtl="0" algn="l">
              <a:spcBef>
                <a:spcPts val="0"/>
              </a:spcBef>
              <a:spcAft>
                <a:spcPts val="0"/>
              </a:spcAft>
              <a:buNone/>
            </a:pPr>
            <a:r>
              <a:rPr lang="en-GB"/>
              <a:t>What does the test demonstrate?</a:t>
            </a:r>
            <a:endParaRPr/>
          </a:p>
          <a:p>
            <a:pPr indent="0" lvl="0" marL="0" rtl="0" algn="l">
              <a:spcBef>
                <a:spcPts val="0"/>
              </a:spcBef>
              <a:spcAft>
                <a:spcPts val="0"/>
              </a:spcAft>
              <a:buNone/>
            </a:pPr>
            <a:r>
              <a:rPr lang="en-GB"/>
              <a:t>Relationship with chief of staff - God had given him respect and affection – Negotiation?</a:t>
            </a:r>
            <a:endParaRPr/>
          </a:p>
          <a:p>
            <a:pPr indent="0" lvl="0" marL="0" rtl="0" algn="l">
              <a:spcBef>
                <a:spcPts val="0"/>
              </a:spcBef>
              <a:spcAft>
                <a:spcPts val="0"/>
              </a:spcAft>
              <a:buNone/>
            </a:pPr>
            <a:r>
              <a:rPr lang="en-GB"/>
              <a:t>Renaming</a:t>
            </a:r>
            <a:endParaRPr/>
          </a:p>
          <a:p>
            <a:pPr indent="0" lvl="0" marL="0" rtl="0" algn="l">
              <a:spcBef>
                <a:spcPts val="0"/>
              </a:spcBef>
              <a:spcAft>
                <a:spcPts val="0"/>
              </a:spcAft>
              <a:buNone/>
            </a:pPr>
            <a:r>
              <a:rPr lang="en-GB"/>
              <a:t>Education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www.youtube.com/watch?v=X_gGiZGryNU" TargetMode="Externa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0" y="0"/>
            <a:ext cx="9144000" cy="5143500"/>
          </a:xfrm>
          <a:prstGeom prst="rect">
            <a:avLst/>
          </a:prstGeom>
          <a:noFill/>
          <a:ln>
            <a:noFill/>
          </a:ln>
        </p:spPr>
      </p:pic>
      <p:sp>
        <p:nvSpPr>
          <p:cNvPr id="57" name="Google Shape;57;p13"/>
          <p:cNvSpPr txBox="1"/>
          <p:nvPr/>
        </p:nvSpPr>
        <p:spPr>
          <a:xfrm>
            <a:off x="458400" y="147625"/>
            <a:ext cx="44754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6000">
                <a:solidFill>
                  <a:schemeClr val="lt1"/>
                </a:solidFill>
                <a:latin typeface="EB Garamond"/>
                <a:ea typeface="EB Garamond"/>
                <a:cs typeface="EB Garamond"/>
                <a:sym typeface="EB Garamond"/>
              </a:rPr>
              <a:t>DANIEL</a:t>
            </a:r>
            <a:endParaRPr sz="6000">
              <a:solidFill>
                <a:schemeClr val="lt1"/>
              </a:solidFill>
              <a:latin typeface="EB Garamond"/>
              <a:ea typeface="EB Garamond"/>
              <a:cs typeface="EB Garamond"/>
              <a:sym typeface="EB Garamond"/>
            </a:endParaRPr>
          </a:p>
        </p:txBody>
      </p:sp>
      <p:sp>
        <p:nvSpPr>
          <p:cNvPr id="58" name="Google Shape;58;p13"/>
          <p:cNvSpPr txBox="1"/>
          <p:nvPr/>
        </p:nvSpPr>
        <p:spPr>
          <a:xfrm>
            <a:off x="458400" y="884428"/>
            <a:ext cx="4475400" cy="54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350">
                <a:solidFill>
                  <a:schemeClr val="lt1"/>
                </a:solidFill>
                <a:latin typeface="EB Garamond"/>
                <a:ea typeface="EB Garamond"/>
                <a:cs typeface="EB Garamond"/>
                <a:sym typeface="EB Garamond"/>
              </a:rPr>
              <a:t>Righteous Hero of Faith</a:t>
            </a:r>
            <a:endParaRPr sz="2350">
              <a:solidFill>
                <a:schemeClr val="lt1"/>
              </a:solidFill>
              <a:latin typeface="EB Garamond"/>
              <a:ea typeface="EB Garamond"/>
              <a:cs typeface="EB Garamond"/>
              <a:sym typeface="EB 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2"/>
          <p:cNvSpPr txBox="1"/>
          <p:nvPr/>
        </p:nvSpPr>
        <p:spPr>
          <a:xfrm>
            <a:off x="141990" y="33901"/>
            <a:ext cx="6465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WHAT’S IN A NAME?</a:t>
            </a:r>
            <a:endParaRPr b="1" sz="4000">
              <a:solidFill>
                <a:schemeClr val="dk2"/>
              </a:solidFill>
              <a:latin typeface="EB Garamond"/>
              <a:ea typeface="EB Garamond"/>
              <a:cs typeface="EB Garamond"/>
              <a:sym typeface="EB Garamond"/>
            </a:endParaRPr>
          </a:p>
        </p:txBody>
      </p:sp>
      <p:sp>
        <p:nvSpPr>
          <p:cNvPr id="125" name="Google Shape;125;p22"/>
          <p:cNvSpPr txBox="1"/>
          <p:nvPr/>
        </p:nvSpPr>
        <p:spPr>
          <a:xfrm>
            <a:off x="239159" y="1466762"/>
            <a:ext cx="75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26" name="Google Shape;126;p22"/>
          <p:cNvSpPr txBox="1"/>
          <p:nvPr/>
        </p:nvSpPr>
        <p:spPr>
          <a:xfrm>
            <a:off x="141990" y="857658"/>
            <a:ext cx="7166700" cy="4256100"/>
          </a:xfrm>
          <a:prstGeom prst="rect">
            <a:avLst/>
          </a:prstGeom>
          <a:noFill/>
          <a:ln>
            <a:noFill/>
          </a:ln>
        </p:spPr>
        <p:txBody>
          <a:bodyPr anchorCtr="0" anchor="t" bIns="91425" lIns="91425" spcFirstLastPara="1" rIns="91425" wrap="square" tIns="91425">
            <a:spAutoFit/>
          </a:bodyPr>
          <a:lstStyle/>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Daniel</a:t>
            </a:r>
            <a:r>
              <a:rPr lang="en-GB" sz="2300">
                <a:solidFill>
                  <a:schemeClr val="dk2"/>
                </a:solidFill>
                <a:latin typeface="Montserrat"/>
                <a:ea typeface="Montserrat"/>
                <a:cs typeface="Montserrat"/>
                <a:sym typeface="Montserrat"/>
              </a:rPr>
              <a:t> – “God is my judge” (or “Judge of God”).</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Hananiah</a:t>
            </a:r>
            <a:r>
              <a:rPr lang="en-GB" sz="2300">
                <a:solidFill>
                  <a:schemeClr val="dk2"/>
                </a:solidFill>
                <a:latin typeface="Montserrat"/>
                <a:ea typeface="Montserrat"/>
                <a:cs typeface="Montserrat"/>
                <a:sym typeface="Montserrat"/>
              </a:rPr>
              <a:t> – “Yahweh is gracious” / </a:t>
            </a:r>
            <a:br>
              <a:rPr lang="en-GB" sz="2300">
                <a:solidFill>
                  <a:schemeClr val="dk2"/>
                </a:solidFill>
                <a:latin typeface="Montserrat"/>
                <a:ea typeface="Montserrat"/>
                <a:cs typeface="Montserrat"/>
                <a:sym typeface="Montserrat"/>
              </a:rPr>
            </a:br>
            <a:r>
              <a:rPr lang="en-GB" sz="2300">
                <a:solidFill>
                  <a:schemeClr val="dk2"/>
                </a:solidFill>
                <a:latin typeface="Montserrat"/>
                <a:ea typeface="Montserrat"/>
                <a:cs typeface="Montserrat"/>
                <a:sym typeface="Montserrat"/>
              </a:rPr>
              <a:t>“the Lord has been gracious to me.”</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Mishael</a:t>
            </a:r>
            <a:r>
              <a:rPr lang="en-GB" sz="2300">
                <a:solidFill>
                  <a:schemeClr val="dk2"/>
                </a:solidFill>
                <a:latin typeface="Montserrat"/>
                <a:ea typeface="Montserrat"/>
                <a:cs typeface="Montserrat"/>
                <a:sym typeface="Montserrat"/>
              </a:rPr>
              <a:t> – “Who is like God?” (a rhetorical question affirming God’s uniqueness).</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Azariah</a:t>
            </a:r>
            <a:r>
              <a:rPr lang="en-GB" sz="2300">
                <a:solidFill>
                  <a:schemeClr val="dk2"/>
                </a:solidFill>
                <a:latin typeface="Montserrat"/>
                <a:ea typeface="Montserrat"/>
                <a:cs typeface="Montserrat"/>
                <a:sym typeface="Montserrat"/>
              </a:rPr>
              <a:t> – “Yahweh has helped” / “the Lord </a:t>
            </a:r>
            <a:br>
              <a:rPr lang="en-GB" sz="2300">
                <a:solidFill>
                  <a:schemeClr val="dk2"/>
                </a:solidFill>
                <a:latin typeface="Montserrat"/>
                <a:ea typeface="Montserrat"/>
                <a:cs typeface="Montserrat"/>
                <a:sym typeface="Montserrat"/>
              </a:rPr>
            </a:br>
            <a:r>
              <a:rPr lang="en-GB" sz="2300">
                <a:solidFill>
                  <a:schemeClr val="dk2"/>
                </a:solidFill>
                <a:latin typeface="Montserrat"/>
                <a:ea typeface="Montserrat"/>
                <a:cs typeface="Montserrat"/>
                <a:sym typeface="Montserrat"/>
              </a:rPr>
              <a:t>is my help.”</a:t>
            </a:r>
            <a:endParaRPr sz="2300">
              <a:solidFill>
                <a:schemeClr val="dk2"/>
              </a:solidFill>
              <a:latin typeface="Montserrat"/>
              <a:ea typeface="Montserrat"/>
              <a:cs typeface="Montserrat"/>
              <a:sym typeface="Montserrat"/>
            </a:endParaRPr>
          </a:p>
        </p:txBody>
      </p:sp>
      <p:pic>
        <p:nvPicPr>
          <p:cNvPr id="127" name="Google Shape;127;p22"/>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3"/>
          <p:cNvSpPr txBox="1"/>
          <p:nvPr/>
        </p:nvSpPr>
        <p:spPr>
          <a:xfrm>
            <a:off x="142000" y="797742"/>
            <a:ext cx="6918600" cy="4256100"/>
          </a:xfrm>
          <a:prstGeom prst="rect">
            <a:avLst/>
          </a:prstGeom>
          <a:noFill/>
          <a:ln>
            <a:noFill/>
          </a:ln>
        </p:spPr>
        <p:txBody>
          <a:bodyPr anchorCtr="0" anchor="t" bIns="91425" lIns="91425" spcFirstLastPara="1" rIns="91425" wrap="square" tIns="91425">
            <a:spAutoFit/>
          </a:bodyPr>
          <a:lstStyle/>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Belteshazzar</a:t>
            </a:r>
            <a:r>
              <a:rPr lang="en-GB" sz="2300">
                <a:solidFill>
                  <a:schemeClr val="dk2"/>
                </a:solidFill>
                <a:latin typeface="Montserrat"/>
                <a:ea typeface="Montserrat"/>
                <a:cs typeface="Montserrat"/>
                <a:sym typeface="Montserrat"/>
              </a:rPr>
              <a:t> “Bel, protect the king” or “Bel’s prince” (Marduk/Bel)</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Shadrach</a:t>
            </a:r>
            <a:r>
              <a:rPr lang="en-GB" sz="2300">
                <a:solidFill>
                  <a:schemeClr val="dk2"/>
                </a:solidFill>
                <a:latin typeface="Montserrat"/>
                <a:ea typeface="Montserrat"/>
                <a:cs typeface="Montserrat"/>
                <a:sym typeface="Montserrat"/>
              </a:rPr>
              <a:t> “Command of Aku” or “under the command of Aku” (Aku - Moon) </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Meshach</a:t>
            </a:r>
            <a:r>
              <a:rPr lang="en-GB" sz="2300">
                <a:solidFill>
                  <a:schemeClr val="dk2"/>
                </a:solidFill>
                <a:latin typeface="Montserrat"/>
                <a:ea typeface="Montserrat"/>
                <a:cs typeface="Montserrat"/>
                <a:sym typeface="Montserrat"/>
              </a:rPr>
              <a:t> “Sheik/Shesach” (Babylonian Goddess) / “guest of a king” or “that draws with force.”</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Abednego</a:t>
            </a:r>
            <a:r>
              <a:rPr lang="en-GB" sz="2300">
                <a:solidFill>
                  <a:schemeClr val="dk2"/>
                </a:solidFill>
                <a:latin typeface="Montserrat"/>
                <a:ea typeface="Montserrat"/>
                <a:cs typeface="Montserrat"/>
                <a:sym typeface="Montserrat"/>
              </a:rPr>
              <a:t> “Servant of Nebo/Nabu” </a:t>
            </a:r>
            <a:endParaRPr sz="2300">
              <a:solidFill>
                <a:schemeClr val="dk2"/>
              </a:solidFill>
              <a:latin typeface="Montserrat"/>
              <a:ea typeface="Montserrat"/>
              <a:cs typeface="Montserrat"/>
              <a:sym typeface="Montserrat"/>
            </a:endParaRPr>
          </a:p>
        </p:txBody>
      </p:sp>
      <p:sp>
        <p:nvSpPr>
          <p:cNvPr id="133" name="Google Shape;133;p23"/>
          <p:cNvSpPr txBox="1"/>
          <p:nvPr/>
        </p:nvSpPr>
        <p:spPr>
          <a:xfrm>
            <a:off x="141990" y="33901"/>
            <a:ext cx="6465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WHAT’S IN A NAME?</a:t>
            </a:r>
            <a:endParaRPr b="1" sz="4000">
              <a:solidFill>
                <a:schemeClr val="dk2"/>
              </a:solidFill>
              <a:latin typeface="EB Garamond"/>
              <a:ea typeface="EB Garamond"/>
              <a:cs typeface="EB Garamond"/>
              <a:sym typeface="EB Garamond"/>
            </a:endParaRPr>
          </a:p>
        </p:txBody>
      </p:sp>
      <p:sp>
        <p:nvSpPr>
          <p:cNvPr id="134" name="Google Shape;134;p23"/>
          <p:cNvSpPr txBox="1"/>
          <p:nvPr/>
        </p:nvSpPr>
        <p:spPr>
          <a:xfrm>
            <a:off x="239159" y="1466762"/>
            <a:ext cx="75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pic>
        <p:nvPicPr>
          <p:cNvPr id="135" name="Google Shape;135;p23"/>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4"/>
          <p:cNvPicPr preferRelativeResize="0"/>
          <p:nvPr/>
        </p:nvPicPr>
        <p:blipFill rotWithShape="1">
          <a:blip r:embed="rId3">
            <a:alphaModFix/>
          </a:blip>
          <a:srcRect b="20325" l="0" r="0" t="8307"/>
          <a:stretch/>
        </p:blipFill>
        <p:spPr>
          <a:xfrm>
            <a:off x="0" y="0"/>
            <a:ext cx="9145052" cy="5143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nvSpPr>
        <p:spPr>
          <a:xfrm>
            <a:off x="142000" y="1354028"/>
            <a:ext cx="6918600" cy="1600800"/>
          </a:xfrm>
          <a:prstGeom prst="rect">
            <a:avLst/>
          </a:prstGeom>
          <a:noFill/>
          <a:ln>
            <a:noFill/>
          </a:ln>
        </p:spPr>
        <p:txBody>
          <a:bodyPr anchorCtr="0" anchor="t" bIns="91425" lIns="91425" spcFirstLastPara="1" rIns="91425" wrap="square" tIns="91425">
            <a:spAutoFit/>
          </a:bodyPr>
          <a:lstStyle/>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Joseph</a:t>
            </a:r>
            <a:r>
              <a:rPr lang="en-GB" sz="2300">
                <a:solidFill>
                  <a:schemeClr val="dk2"/>
                </a:solidFill>
                <a:latin typeface="Montserrat"/>
                <a:ea typeface="Montserrat"/>
                <a:cs typeface="Montserrat"/>
                <a:sym typeface="Montserrat"/>
              </a:rPr>
              <a:t> (Gen 41)</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Ezra and Nehemiah</a:t>
            </a:r>
            <a:r>
              <a:rPr lang="en-GB" sz="2300">
                <a:solidFill>
                  <a:schemeClr val="dk2"/>
                </a:solidFill>
                <a:latin typeface="Montserrat"/>
                <a:ea typeface="Montserrat"/>
                <a:cs typeface="Montserrat"/>
                <a:sym typeface="Montserrat"/>
              </a:rPr>
              <a:t> (Ezra &amp; Nehemiah)</a:t>
            </a:r>
            <a:endParaRPr sz="2300">
              <a:solidFill>
                <a:schemeClr val="dk2"/>
              </a:solidFill>
              <a:latin typeface="Montserrat"/>
              <a:ea typeface="Montserrat"/>
              <a:cs typeface="Montserrat"/>
              <a:sym typeface="Montserrat"/>
            </a:endParaRPr>
          </a:p>
          <a:p>
            <a:pPr indent="-374650" lvl="0" marL="457200" rtl="0" algn="l">
              <a:lnSpc>
                <a:spcPct val="150000"/>
              </a:lnSpc>
              <a:spcBef>
                <a:spcPts val="0"/>
              </a:spcBef>
              <a:spcAft>
                <a:spcPts val="0"/>
              </a:spcAft>
              <a:buClr>
                <a:schemeClr val="dk2"/>
              </a:buClr>
              <a:buSzPts val="2300"/>
              <a:buFont typeface="Montserrat"/>
              <a:buChar char="●"/>
            </a:pPr>
            <a:r>
              <a:rPr b="1" lang="en-GB" sz="2300">
                <a:solidFill>
                  <a:schemeClr val="dk2"/>
                </a:solidFill>
                <a:latin typeface="Montserrat"/>
                <a:ea typeface="Montserrat"/>
                <a:cs typeface="Montserrat"/>
                <a:sym typeface="Montserrat"/>
              </a:rPr>
              <a:t>Mordecai and Esther</a:t>
            </a:r>
            <a:r>
              <a:rPr lang="en-GB" sz="2300">
                <a:solidFill>
                  <a:schemeClr val="dk2"/>
                </a:solidFill>
                <a:latin typeface="Montserrat"/>
                <a:ea typeface="Montserrat"/>
                <a:cs typeface="Montserrat"/>
                <a:sym typeface="Montserrat"/>
              </a:rPr>
              <a:t> (Esther)</a:t>
            </a:r>
            <a:r>
              <a:rPr lang="en-GB" sz="2300">
                <a:solidFill>
                  <a:schemeClr val="dk2"/>
                </a:solidFill>
                <a:latin typeface="Montserrat"/>
                <a:ea typeface="Montserrat"/>
                <a:cs typeface="Montserrat"/>
                <a:sym typeface="Montserrat"/>
              </a:rPr>
              <a:t> </a:t>
            </a:r>
            <a:endParaRPr sz="2300">
              <a:solidFill>
                <a:schemeClr val="dk2"/>
              </a:solidFill>
              <a:latin typeface="Montserrat"/>
              <a:ea typeface="Montserrat"/>
              <a:cs typeface="Montserrat"/>
              <a:sym typeface="Montserrat"/>
            </a:endParaRPr>
          </a:p>
        </p:txBody>
      </p:sp>
      <p:sp>
        <p:nvSpPr>
          <p:cNvPr id="146" name="Google Shape;146;p25"/>
          <p:cNvSpPr txBox="1"/>
          <p:nvPr/>
        </p:nvSpPr>
        <p:spPr>
          <a:xfrm>
            <a:off x="141990" y="547395"/>
            <a:ext cx="6465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BIBLICAL LINKS+</a:t>
            </a:r>
            <a:endParaRPr b="1" sz="4000">
              <a:solidFill>
                <a:schemeClr val="dk2"/>
              </a:solidFill>
              <a:latin typeface="EB Garamond"/>
              <a:ea typeface="EB Garamond"/>
              <a:cs typeface="EB Garamond"/>
              <a:sym typeface="EB Garamond"/>
            </a:endParaRPr>
          </a:p>
        </p:txBody>
      </p:sp>
      <p:sp>
        <p:nvSpPr>
          <p:cNvPr id="147" name="Google Shape;147;p25"/>
          <p:cNvSpPr txBox="1"/>
          <p:nvPr/>
        </p:nvSpPr>
        <p:spPr>
          <a:xfrm>
            <a:off x="239159" y="1466762"/>
            <a:ext cx="75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pic>
        <p:nvPicPr>
          <p:cNvPr id="148" name="Google Shape;148;p25"/>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49" name="Google Shape;149;p25"/>
          <p:cNvSpPr txBox="1"/>
          <p:nvPr/>
        </p:nvSpPr>
        <p:spPr>
          <a:xfrm>
            <a:off x="199000" y="3337900"/>
            <a:ext cx="6351900" cy="1146600"/>
          </a:xfrm>
          <a:prstGeom prst="rect">
            <a:avLst/>
          </a:prstGeom>
          <a:solidFill>
            <a:schemeClr val="dk2"/>
          </a:solid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2500">
                <a:solidFill>
                  <a:schemeClr val="lt1"/>
                </a:solidFill>
                <a:latin typeface="Montserrat"/>
                <a:ea typeface="Montserrat"/>
                <a:cs typeface="Montserrat"/>
                <a:sym typeface="Montserrat"/>
              </a:rPr>
              <a:t>Can you make links to any more contemporary figures?</a:t>
            </a:r>
            <a:endParaRPr sz="2500">
              <a:solidFill>
                <a:schemeClr val="l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64" name="Google Shape;64;p14"/>
          <p:cNvSpPr txBox="1"/>
          <p:nvPr/>
        </p:nvSpPr>
        <p:spPr>
          <a:xfrm>
            <a:off x="287475" y="133761"/>
            <a:ext cx="6720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PRAYER </a:t>
            </a:r>
            <a:endParaRPr b="1" sz="3000">
              <a:solidFill>
                <a:schemeClr val="dk2"/>
              </a:solidFill>
              <a:latin typeface="EB Garamond"/>
              <a:ea typeface="EB Garamond"/>
              <a:cs typeface="EB Garamond"/>
              <a:sym typeface="EB Garamond"/>
            </a:endParaRPr>
          </a:p>
        </p:txBody>
      </p:sp>
      <p:sp>
        <p:nvSpPr>
          <p:cNvPr id="65" name="Google Shape;65;p14"/>
          <p:cNvSpPr txBox="1"/>
          <p:nvPr/>
        </p:nvSpPr>
        <p:spPr>
          <a:xfrm>
            <a:off x="388475" y="1081636"/>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66" name="Google Shape;66;p14"/>
          <p:cNvSpPr txBox="1"/>
          <p:nvPr/>
        </p:nvSpPr>
        <p:spPr>
          <a:xfrm>
            <a:off x="287475" y="882870"/>
            <a:ext cx="6518700" cy="4079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2200">
                <a:latin typeface="Montserrat"/>
                <a:ea typeface="Montserrat"/>
                <a:cs typeface="Montserrat"/>
                <a:sym typeface="Montserrat"/>
              </a:rPr>
              <a:t>Creator God, we are all made in your image and are called to be like you through your Son. Too often we have tried to create others in our own image - colonizing </a:t>
            </a:r>
            <a:r>
              <a:rPr lang="en-GB" sz="2200">
                <a:latin typeface="Montserrat"/>
                <a:ea typeface="Montserrat"/>
                <a:cs typeface="Montserrat"/>
                <a:sym typeface="Montserrat"/>
              </a:rPr>
              <a:t>identity</a:t>
            </a:r>
            <a:r>
              <a:rPr lang="en-GB" sz="2200">
                <a:latin typeface="Montserrat"/>
                <a:ea typeface="Montserrat"/>
                <a:cs typeface="Montserrat"/>
                <a:sym typeface="Montserrat"/>
              </a:rPr>
              <a:t> through language, customs, and diet. Help us find you in everyone we meet, and give us grace to change where it conforms us to you.</a:t>
            </a:r>
            <a:endParaRPr sz="2200">
              <a:latin typeface="Montserrat"/>
              <a:ea typeface="Montserrat"/>
              <a:cs typeface="Montserrat"/>
              <a:sym typeface="Montserrat"/>
            </a:endParaRPr>
          </a:p>
          <a:p>
            <a:pPr indent="0" lvl="0" marL="0" rtl="0" algn="l">
              <a:lnSpc>
                <a:spcPct val="150000"/>
              </a:lnSpc>
              <a:spcBef>
                <a:spcPts val="0"/>
              </a:spcBef>
              <a:spcAft>
                <a:spcPts val="0"/>
              </a:spcAft>
              <a:buNone/>
            </a:pPr>
            <a:r>
              <a:rPr lang="en-GB" sz="2200">
                <a:latin typeface="Montserrat"/>
                <a:ea typeface="Montserrat"/>
                <a:cs typeface="Montserrat"/>
                <a:sym typeface="Montserrat"/>
              </a:rPr>
              <a:t>Amen.</a:t>
            </a:r>
            <a:endParaRPr sz="220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5"/>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72" name="Google Shape;72;p15"/>
          <p:cNvSpPr txBox="1"/>
          <p:nvPr/>
        </p:nvSpPr>
        <p:spPr>
          <a:xfrm>
            <a:off x="287475" y="621580"/>
            <a:ext cx="67209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CHAPTER ONE </a:t>
            </a:r>
            <a:br>
              <a:rPr b="1" lang="en-GB" sz="4000">
                <a:solidFill>
                  <a:schemeClr val="dk2"/>
                </a:solidFill>
                <a:latin typeface="EB Garamond"/>
                <a:ea typeface="EB Garamond"/>
                <a:cs typeface="EB Garamond"/>
                <a:sym typeface="EB Garamond"/>
              </a:rPr>
            </a:br>
            <a:r>
              <a:rPr b="1" lang="en-GB" sz="3000">
                <a:solidFill>
                  <a:schemeClr val="dk2"/>
                </a:solidFill>
                <a:latin typeface="EB Garamond"/>
                <a:ea typeface="EB Garamond"/>
                <a:cs typeface="EB Garamond"/>
                <a:sym typeface="EB Garamond"/>
              </a:rPr>
              <a:t>Context – The Golden Age of Babylon</a:t>
            </a:r>
            <a:endParaRPr b="1" sz="3000">
              <a:solidFill>
                <a:schemeClr val="dk2"/>
              </a:solidFill>
              <a:latin typeface="EB Garamond"/>
              <a:ea typeface="EB Garamond"/>
              <a:cs typeface="EB Garamond"/>
              <a:sym typeface="EB Garamond"/>
            </a:endParaRPr>
          </a:p>
        </p:txBody>
      </p:sp>
      <p:sp>
        <p:nvSpPr>
          <p:cNvPr id="73" name="Google Shape;73;p15"/>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74" name="Google Shape;74;p15"/>
          <p:cNvSpPr txBox="1"/>
          <p:nvPr/>
        </p:nvSpPr>
        <p:spPr>
          <a:xfrm>
            <a:off x="287475" y="1841389"/>
            <a:ext cx="6518700" cy="2693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GB" sz="2200">
                <a:latin typeface="Montserrat"/>
                <a:ea typeface="Montserrat"/>
                <a:cs typeface="Montserrat"/>
                <a:sym typeface="Montserrat"/>
              </a:rPr>
              <a:t>During the third year of King Jehoiakim’s reign in Judah, King Nebuchadnezzar of Babylon came to Jerusalem and besieged it.</a:t>
            </a:r>
            <a:endParaRPr sz="2200">
              <a:latin typeface="Montserrat"/>
              <a:ea typeface="Montserrat"/>
              <a:cs typeface="Montserrat"/>
              <a:sym typeface="Montserrat"/>
            </a:endParaRPr>
          </a:p>
          <a:p>
            <a:pPr indent="0" lvl="0" marL="0" rtl="0" algn="l">
              <a:spcBef>
                <a:spcPts val="0"/>
              </a:spcBef>
              <a:spcAft>
                <a:spcPts val="0"/>
              </a:spcAft>
              <a:buNone/>
            </a:pPr>
            <a:r>
              <a:rPr b="1" lang="en-GB" sz="3000">
                <a:solidFill>
                  <a:schemeClr val="dk2"/>
                </a:solidFill>
                <a:latin typeface="EB Garamond"/>
                <a:ea typeface="EB Garamond"/>
                <a:cs typeface="EB Garamond"/>
                <a:sym typeface="EB Garamond"/>
              </a:rPr>
              <a:t>Theme</a:t>
            </a:r>
            <a:endParaRPr b="1" sz="3000">
              <a:solidFill>
                <a:schemeClr val="dk2"/>
              </a:solidFill>
              <a:latin typeface="EB Garamond"/>
              <a:ea typeface="EB Garamond"/>
              <a:cs typeface="EB Garamond"/>
              <a:sym typeface="EB Garamond"/>
            </a:endParaRPr>
          </a:p>
          <a:p>
            <a:pPr indent="0" lvl="0" marL="0" rtl="0" algn="l">
              <a:spcBef>
                <a:spcPts val="0"/>
              </a:spcBef>
              <a:spcAft>
                <a:spcPts val="0"/>
              </a:spcAft>
              <a:buNone/>
            </a:pPr>
            <a:r>
              <a:t/>
            </a:r>
            <a:endParaRPr b="1" sz="1200">
              <a:solidFill>
                <a:schemeClr val="dk2"/>
              </a:solidFill>
              <a:latin typeface="EB Garamond"/>
              <a:ea typeface="EB Garamond"/>
              <a:cs typeface="EB Garamond"/>
              <a:sym typeface="EB Garamond"/>
            </a:endParaRPr>
          </a:p>
          <a:p>
            <a:pPr indent="0" lvl="0" marL="0" rtl="0" algn="l">
              <a:lnSpc>
                <a:spcPct val="150000"/>
              </a:lnSpc>
              <a:spcBef>
                <a:spcPts val="0"/>
              </a:spcBef>
              <a:spcAft>
                <a:spcPts val="0"/>
              </a:spcAft>
              <a:buNone/>
            </a:pPr>
            <a:r>
              <a:rPr lang="en-GB" sz="2200">
                <a:latin typeface="Montserrat"/>
                <a:ea typeface="Montserrat"/>
                <a:cs typeface="Montserrat"/>
                <a:sym typeface="Montserrat"/>
              </a:rPr>
              <a:t>Nevertheless, “God is still God.”</a:t>
            </a:r>
            <a:endParaRPr sz="2200">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0" name="Google Shape;80;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Step into Babylon in 600 BC, the greatest city of the ancient world, at the height of the Neo-Babylonian Empire under Nebuchadnezzar II. This AI reconstruction explores the Hanging Gardens, the Ishtar Gate, the Tower of Babel (Etemenanki), and daily life in ancient Mesopotamia through a cinematic historical experience.&#10;&#10;DISCLAIMER: Created using AI reconstruction for educational purposes.&#10;&#10;Business inquiries, collaborations, and project proposals:&#10;ancientopportunities@gmail.com" id="81" name="Google Shape;81;p16" title="Babylon in 600 BC — Inside the World’s Greatest Ancient City (AI Reconstruction)">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
                                        </p:tgtEl>
                                        <p:attrNameLst>
                                          <p:attrName>style.visibility</p:attrName>
                                        </p:attrNameLst>
                                      </p:cBhvr>
                                      <p:to>
                                        <p:strVal val="visible"/>
                                      </p:to>
                                    </p:set>
                                    <p:animEffect filter="fade" transition="in">
                                      <p:cBhvr>
                                        <p:cTn dur="1000"/>
                                        <p:tgtEl>
                                          <p:spTgt spid="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7" name="Google Shape;87;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8" name="Google Shape;88;p17"/>
          <p:cNvPicPr preferRelativeResize="0"/>
          <p:nvPr/>
        </p:nvPicPr>
        <p:blipFill rotWithShape="1">
          <a:blip r:embed="rId3">
            <a:alphaModFix/>
          </a:blip>
          <a:srcRect b="30689" l="2238" r="2114" t="1505"/>
          <a:stretch/>
        </p:blipFill>
        <p:spPr>
          <a:xfrm>
            <a:off x="0" y="0"/>
            <a:ext cx="9144003" cy="5143499"/>
          </a:xfrm>
          <a:prstGeom prst="rect">
            <a:avLst/>
          </a:prstGeom>
          <a:noFill/>
          <a:ln>
            <a:noFill/>
          </a:ln>
        </p:spPr>
      </p:pic>
      <p:sp>
        <p:nvSpPr>
          <p:cNvPr id="89" name="Google Shape;89;p17"/>
          <p:cNvSpPr txBox="1"/>
          <p:nvPr/>
        </p:nvSpPr>
        <p:spPr>
          <a:xfrm>
            <a:off x="82075" y="3360230"/>
            <a:ext cx="67209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lt1"/>
                </a:solidFill>
                <a:latin typeface="EB Garamond"/>
                <a:ea typeface="EB Garamond"/>
                <a:cs typeface="EB Garamond"/>
                <a:sym typeface="EB Garamond"/>
              </a:rPr>
              <a:t>ZIGGURAT</a:t>
            </a:r>
            <a:br>
              <a:rPr b="1" lang="en-GB" sz="4000">
                <a:solidFill>
                  <a:schemeClr val="lt1"/>
                </a:solidFill>
                <a:latin typeface="EB Garamond"/>
                <a:ea typeface="EB Garamond"/>
                <a:cs typeface="EB Garamond"/>
                <a:sym typeface="EB Garamond"/>
              </a:rPr>
            </a:br>
            <a:r>
              <a:rPr b="1" lang="en-GB" sz="4000">
                <a:solidFill>
                  <a:schemeClr val="lt1"/>
                </a:solidFill>
                <a:latin typeface="EB Garamond"/>
                <a:ea typeface="EB Garamond"/>
                <a:cs typeface="EB Garamond"/>
                <a:sym typeface="EB Garamond"/>
              </a:rPr>
              <a:t>Etemenanki</a:t>
            </a:r>
            <a:endParaRPr b="1" sz="3000">
              <a:solidFill>
                <a:schemeClr val="lt1"/>
              </a:solidFill>
              <a:latin typeface="EB Garamond"/>
              <a:ea typeface="EB Garamond"/>
              <a:cs typeface="EB Garamond"/>
              <a:sym typeface="EB 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5" name="Google Shape;9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6" name="Google Shape;96;p1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713875" y="72082"/>
            <a:ext cx="5118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4000">
                <a:latin typeface="EB Garamond"/>
                <a:ea typeface="EB Garamond"/>
                <a:cs typeface="EB Garamond"/>
                <a:sym typeface="EB Garamond"/>
              </a:rPr>
              <a:t>JUDAH</a:t>
            </a:r>
            <a:endParaRPr b="1" sz="4000">
              <a:latin typeface="EB Garamond"/>
              <a:ea typeface="EB Garamond"/>
              <a:cs typeface="EB Garamond"/>
              <a:sym typeface="EB Garamond"/>
            </a:endParaRPr>
          </a:p>
        </p:txBody>
      </p:sp>
      <p:sp>
        <p:nvSpPr>
          <p:cNvPr id="102" name="Google Shape;102;p19"/>
          <p:cNvSpPr txBox="1"/>
          <p:nvPr>
            <p:ph idx="1" type="body"/>
          </p:nvPr>
        </p:nvSpPr>
        <p:spPr>
          <a:xfrm>
            <a:off x="3713875" y="846893"/>
            <a:ext cx="5118300" cy="4079100"/>
          </a:xfrm>
          <a:prstGeom prst="rect">
            <a:avLst/>
          </a:prstGeom>
        </p:spPr>
        <p:txBody>
          <a:bodyPr anchorCtr="0" anchor="t" bIns="91425" lIns="91425" spcFirstLastPara="1" rIns="91425" wrap="square" tIns="91425">
            <a:normAutofit lnSpcReduction="20000"/>
          </a:bodyPr>
          <a:lstStyle/>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One of Jacob’s (Israel’s) sons</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Therefore, one of the 12 tribes of Israel</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Royal Leadership: “the scepter will not depart from Judah” (Gen49.8-10)</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Davidic Dynasty (David &amp; Solomon)</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Messianic lineage (Jesus)</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Jerusalem</a:t>
            </a:r>
            <a:r>
              <a:rPr lang="en-GB">
                <a:latin typeface="Montserrat"/>
                <a:ea typeface="Montserrat"/>
                <a:cs typeface="Montserrat"/>
                <a:sym typeface="Montserrat"/>
              </a:rPr>
              <a:t> (ancestral territory)</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Source of </a:t>
            </a:r>
            <a:r>
              <a:rPr lang="en-GB">
                <a:latin typeface="Montserrat"/>
                <a:ea typeface="Montserrat"/>
                <a:cs typeface="Montserrat"/>
                <a:sym typeface="Montserrat"/>
              </a:rPr>
              <a:t>identifier</a:t>
            </a:r>
            <a:r>
              <a:rPr lang="en-GB">
                <a:latin typeface="Montserrat"/>
                <a:ea typeface="Montserrat"/>
                <a:cs typeface="Montserrat"/>
                <a:sym typeface="Montserrat"/>
              </a:rPr>
              <a:t> “Jew”</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Source of Messianic title “the Lion of Judah” (Rev 5) → Aslan</a:t>
            </a:r>
            <a:endParaRPr>
              <a:latin typeface="Montserrat"/>
              <a:ea typeface="Montserrat"/>
              <a:cs typeface="Montserrat"/>
              <a:sym typeface="Montserrat"/>
            </a:endParaRPr>
          </a:p>
          <a:p>
            <a:pPr indent="-342900" lvl="0" marL="457200" rtl="0" algn="l">
              <a:lnSpc>
                <a:spcPct val="150000"/>
              </a:lnSpc>
              <a:spcBef>
                <a:spcPts val="0"/>
              </a:spcBef>
              <a:spcAft>
                <a:spcPts val="0"/>
              </a:spcAft>
              <a:buSzPts val="1800"/>
              <a:buFont typeface="Montserrat"/>
              <a:buChar char="●"/>
            </a:pPr>
            <a:r>
              <a:rPr lang="en-GB">
                <a:latin typeface="Montserrat"/>
                <a:ea typeface="Montserrat"/>
                <a:cs typeface="Montserrat"/>
                <a:sym typeface="Montserrat"/>
              </a:rPr>
              <a:t>Name means “praise”</a:t>
            </a:r>
            <a:endParaRPr>
              <a:latin typeface="Montserrat"/>
              <a:ea typeface="Montserrat"/>
              <a:cs typeface="Montserrat"/>
              <a:sym typeface="Montserrat"/>
            </a:endParaRPr>
          </a:p>
        </p:txBody>
      </p:sp>
      <p:pic>
        <p:nvPicPr>
          <p:cNvPr id="103" name="Google Shape;103;p19"/>
          <p:cNvPicPr preferRelativeResize="0"/>
          <p:nvPr/>
        </p:nvPicPr>
        <p:blipFill>
          <a:blip r:embed="rId3">
            <a:alphaModFix/>
          </a:blip>
          <a:stretch>
            <a:fillRect/>
          </a:stretch>
        </p:blipFill>
        <p:spPr>
          <a:xfrm>
            <a:off x="-10" y="0"/>
            <a:ext cx="3425571"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id="108" name="Google Shape;108;p20"/>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09" name="Google Shape;109;p20"/>
          <p:cNvSpPr txBox="1"/>
          <p:nvPr/>
        </p:nvSpPr>
        <p:spPr>
          <a:xfrm>
            <a:off x="287475" y="256407"/>
            <a:ext cx="67209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RESISTANCE</a:t>
            </a:r>
            <a:endParaRPr b="1" sz="4000">
              <a:solidFill>
                <a:schemeClr val="dk2"/>
              </a:solidFill>
              <a:latin typeface="EB Garamond"/>
              <a:ea typeface="EB Garamond"/>
              <a:cs typeface="EB Garamond"/>
              <a:sym typeface="EB Garamond"/>
            </a:endParaRPr>
          </a:p>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&amp; IDENTITY</a:t>
            </a:r>
            <a:endParaRPr b="1" sz="4000">
              <a:solidFill>
                <a:schemeClr val="dk2"/>
              </a:solidFill>
              <a:latin typeface="EB Garamond"/>
              <a:ea typeface="EB Garamond"/>
              <a:cs typeface="EB Garamond"/>
              <a:sym typeface="EB Garamond"/>
            </a:endParaRPr>
          </a:p>
        </p:txBody>
      </p:sp>
      <p:sp>
        <p:nvSpPr>
          <p:cNvPr id="110" name="Google Shape;110;p20"/>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11" name="Google Shape;111;p20"/>
          <p:cNvSpPr txBox="1"/>
          <p:nvPr/>
        </p:nvSpPr>
        <p:spPr>
          <a:xfrm>
            <a:off x="287475" y="1773397"/>
            <a:ext cx="6518700" cy="2555100"/>
          </a:xfrm>
          <a:prstGeom prst="rect">
            <a:avLst/>
          </a:prstGeom>
          <a:noFill/>
          <a:ln>
            <a:noFill/>
          </a:ln>
        </p:spPr>
        <p:txBody>
          <a:bodyPr anchorCtr="0" anchor="t" bIns="91425" lIns="91425" spcFirstLastPara="1" rIns="91425" wrap="square" tIns="91425">
            <a:spAutoFit/>
          </a:bodyPr>
          <a:lstStyle/>
          <a:p>
            <a:pPr indent="-406400" lvl="0" marL="457200" rtl="0" algn="l">
              <a:lnSpc>
                <a:spcPct val="150000"/>
              </a:lnSpc>
              <a:spcBef>
                <a:spcPts val="0"/>
              </a:spcBef>
              <a:spcAft>
                <a:spcPts val="0"/>
              </a:spcAft>
              <a:buSzPts val="2800"/>
              <a:buFont typeface="Montserrat"/>
              <a:buChar char="●"/>
            </a:pPr>
            <a:r>
              <a:rPr lang="en-GB" sz="2800">
                <a:latin typeface="Montserrat"/>
                <a:ea typeface="Montserrat"/>
                <a:cs typeface="Montserrat"/>
                <a:sym typeface="Montserrat"/>
              </a:rPr>
              <a:t>How is Daniel’s identity at risk?</a:t>
            </a:r>
            <a:endParaRPr sz="2800">
              <a:latin typeface="Montserrat"/>
              <a:ea typeface="Montserrat"/>
              <a:cs typeface="Montserrat"/>
              <a:sym typeface="Montserrat"/>
            </a:endParaRPr>
          </a:p>
          <a:p>
            <a:pPr indent="-406400" lvl="0" marL="457200" rtl="0" algn="l">
              <a:lnSpc>
                <a:spcPct val="150000"/>
              </a:lnSpc>
              <a:spcBef>
                <a:spcPts val="0"/>
              </a:spcBef>
              <a:spcAft>
                <a:spcPts val="0"/>
              </a:spcAft>
              <a:buSzPts val="2800"/>
              <a:buFont typeface="Montserrat"/>
              <a:buChar char="●"/>
            </a:pPr>
            <a:r>
              <a:rPr lang="en-GB" sz="2800">
                <a:latin typeface="Montserrat"/>
                <a:ea typeface="Montserrat"/>
                <a:cs typeface="Montserrat"/>
                <a:sym typeface="Montserrat"/>
              </a:rPr>
              <a:t>How does he resist colonisation?</a:t>
            </a:r>
            <a:endParaRPr sz="2800">
              <a:latin typeface="Montserrat"/>
              <a:ea typeface="Montserrat"/>
              <a:cs typeface="Montserrat"/>
              <a:sym typeface="Montserrat"/>
            </a:endParaRPr>
          </a:p>
          <a:p>
            <a:pPr indent="-406400" lvl="0" marL="457200" rtl="0" algn="l">
              <a:lnSpc>
                <a:spcPct val="150000"/>
              </a:lnSpc>
              <a:spcBef>
                <a:spcPts val="0"/>
              </a:spcBef>
              <a:spcAft>
                <a:spcPts val="0"/>
              </a:spcAft>
              <a:buSzPts val="2800"/>
              <a:buFont typeface="Montserrat"/>
              <a:buChar char="●"/>
            </a:pPr>
            <a:r>
              <a:rPr lang="en-GB" sz="2800">
                <a:latin typeface="Montserrat"/>
                <a:ea typeface="Montserrat"/>
                <a:cs typeface="Montserrat"/>
                <a:sym typeface="Montserrat"/>
              </a:rPr>
              <a:t>Have you seen or experienced </a:t>
            </a:r>
            <a:r>
              <a:rPr lang="en-GB" sz="2800">
                <a:latin typeface="Montserrat"/>
                <a:ea typeface="Montserrat"/>
                <a:cs typeface="Montserrat"/>
                <a:sym typeface="Montserrat"/>
              </a:rPr>
              <a:t>anything</a:t>
            </a:r>
            <a:r>
              <a:rPr lang="en-GB" sz="2800">
                <a:latin typeface="Montserrat"/>
                <a:ea typeface="Montserrat"/>
                <a:cs typeface="Montserrat"/>
                <a:sym typeface="Montserrat"/>
              </a:rPr>
              <a:t> similar?</a:t>
            </a:r>
            <a:endParaRPr sz="28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1"/>
          <p:cNvPicPr preferRelativeResize="0"/>
          <p:nvPr/>
        </p:nvPicPr>
        <p:blipFill rotWithShape="1">
          <a:blip r:embed="rId3">
            <a:alphaModFix/>
          </a:blip>
          <a:srcRect b="0" l="37988" r="38654" t="0"/>
          <a:stretch/>
        </p:blipFill>
        <p:spPr>
          <a:xfrm>
            <a:off x="7008225" y="0"/>
            <a:ext cx="2135776" cy="5143500"/>
          </a:xfrm>
          <a:prstGeom prst="rect">
            <a:avLst/>
          </a:prstGeom>
          <a:noFill/>
          <a:ln>
            <a:noFill/>
          </a:ln>
        </p:spPr>
      </p:pic>
      <p:sp>
        <p:nvSpPr>
          <p:cNvPr id="117" name="Google Shape;117;p21"/>
          <p:cNvSpPr txBox="1"/>
          <p:nvPr/>
        </p:nvSpPr>
        <p:spPr>
          <a:xfrm>
            <a:off x="287475" y="256407"/>
            <a:ext cx="67209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RESISTANCE</a:t>
            </a:r>
            <a:endParaRPr b="1" sz="4000">
              <a:solidFill>
                <a:schemeClr val="dk2"/>
              </a:solidFill>
              <a:latin typeface="EB Garamond"/>
              <a:ea typeface="EB Garamond"/>
              <a:cs typeface="EB Garamond"/>
              <a:sym typeface="EB Garamond"/>
            </a:endParaRPr>
          </a:p>
          <a:p>
            <a:pPr indent="0" lvl="0" marL="0" rtl="0" algn="l">
              <a:spcBef>
                <a:spcPts val="0"/>
              </a:spcBef>
              <a:spcAft>
                <a:spcPts val="0"/>
              </a:spcAft>
              <a:buNone/>
            </a:pPr>
            <a:r>
              <a:rPr b="1" lang="en-GB" sz="4000">
                <a:solidFill>
                  <a:schemeClr val="dk2"/>
                </a:solidFill>
                <a:latin typeface="EB Garamond"/>
                <a:ea typeface="EB Garamond"/>
                <a:cs typeface="EB Garamond"/>
                <a:sym typeface="EB Garamond"/>
              </a:rPr>
              <a:t>&amp; IDENTITY</a:t>
            </a:r>
            <a:endParaRPr b="1" sz="4000">
              <a:solidFill>
                <a:schemeClr val="dk2"/>
              </a:solidFill>
              <a:latin typeface="EB Garamond"/>
              <a:ea typeface="EB Garamond"/>
              <a:cs typeface="EB Garamond"/>
              <a:sym typeface="EB Garamond"/>
            </a:endParaRPr>
          </a:p>
        </p:txBody>
      </p:sp>
      <p:sp>
        <p:nvSpPr>
          <p:cNvPr id="118" name="Google Shape;118;p21"/>
          <p:cNvSpPr txBox="1"/>
          <p:nvPr/>
        </p:nvSpPr>
        <p:spPr>
          <a:xfrm>
            <a:off x="388475" y="1569455"/>
            <a:ext cx="7800" cy="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119" name="Google Shape;119;p21"/>
          <p:cNvSpPr txBox="1"/>
          <p:nvPr/>
        </p:nvSpPr>
        <p:spPr>
          <a:xfrm>
            <a:off x="287475" y="1773397"/>
            <a:ext cx="6518700" cy="2555100"/>
          </a:xfrm>
          <a:prstGeom prst="rect">
            <a:avLst/>
          </a:prstGeom>
          <a:noFill/>
          <a:ln>
            <a:noFill/>
          </a:ln>
        </p:spPr>
        <p:txBody>
          <a:bodyPr anchorCtr="0" anchor="t" bIns="91425" lIns="91425" spcFirstLastPara="1" rIns="91425" wrap="square" tIns="91425">
            <a:spAutoFit/>
          </a:bodyPr>
          <a:lstStyle/>
          <a:p>
            <a:pPr indent="-406400" lvl="0" marL="457200" rtl="0" algn="l">
              <a:lnSpc>
                <a:spcPct val="150000"/>
              </a:lnSpc>
              <a:spcBef>
                <a:spcPts val="0"/>
              </a:spcBef>
              <a:spcAft>
                <a:spcPts val="0"/>
              </a:spcAft>
              <a:buSzPts val="2800"/>
              <a:buFont typeface="Montserrat"/>
              <a:buChar char="●"/>
            </a:pPr>
            <a:r>
              <a:rPr lang="en-GB" sz="2800">
                <a:latin typeface="Montserrat"/>
                <a:ea typeface="Montserrat"/>
                <a:cs typeface="Montserrat"/>
                <a:sym typeface="Montserrat"/>
              </a:rPr>
              <a:t>How is Daniel’s identity at risk?</a:t>
            </a:r>
            <a:endParaRPr sz="2800">
              <a:latin typeface="Montserrat"/>
              <a:ea typeface="Montserrat"/>
              <a:cs typeface="Montserrat"/>
              <a:sym typeface="Montserrat"/>
            </a:endParaRPr>
          </a:p>
          <a:p>
            <a:pPr indent="-406400" lvl="0" marL="457200" rtl="0" algn="l">
              <a:lnSpc>
                <a:spcPct val="150000"/>
              </a:lnSpc>
              <a:spcBef>
                <a:spcPts val="0"/>
              </a:spcBef>
              <a:spcAft>
                <a:spcPts val="0"/>
              </a:spcAft>
              <a:buSzPts val="2800"/>
              <a:buFont typeface="Montserrat"/>
              <a:buChar char="●"/>
            </a:pPr>
            <a:r>
              <a:rPr lang="en-GB" sz="2800">
                <a:latin typeface="Montserrat"/>
                <a:ea typeface="Montserrat"/>
                <a:cs typeface="Montserrat"/>
                <a:sym typeface="Montserrat"/>
              </a:rPr>
              <a:t>How does he resist colonisation?</a:t>
            </a:r>
            <a:endParaRPr sz="2800">
              <a:latin typeface="Montserrat"/>
              <a:ea typeface="Montserrat"/>
              <a:cs typeface="Montserrat"/>
              <a:sym typeface="Montserrat"/>
            </a:endParaRPr>
          </a:p>
          <a:p>
            <a:pPr indent="-406400" lvl="0" marL="457200" rtl="0" algn="l">
              <a:lnSpc>
                <a:spcPct val="150000"/>
              </a:lnSpc>
              <a:spcBef>
                <a:spcPts val="0"/>
              </a:spcBef>
              <a:spcAft>
                <a:spcPts val="0"/>
              </a:spcAft>
              <a:buSzPts val="2800"/>
              <a:buFont typeface="Montserrat"/>
              <a:buChar char="●"/>
            </a:pPr>
            <a:r>
              <a:rPr lang="en-GB" sz="2800">
                <a:latin typeface="Montserrat"/>
                <a:ea typeface="Montserrat"/>
                <a:cs typeface="Montserrat"/>
                <a:sym typeface="Montserrat"/>
              </a:rPr>
              <a:t>Have you seen or experienced anything similar?</a:t>
            </a:r>
            <a:endParaRPr sz="280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