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Montserrat"/>
      <p:regular r:id="rId26"/>
      <p:bold r:id="rId27"/>
      <p:italic r:id="rId28"/>
      <p:boldItalic r:id="rId29"/>
    </p:embeddedFont>
    <p:embeddedFont>
      <p:font typeface="EB Garamond"/>
      <p:regular r:id="rId30"/>
      <p:bold r:id="rId31"/>
      <p:italic r:id="rId32"/>
      <p:boldItalic r:id="rId33"/>
    </p:embeddedFont>
    <p:embeddedFont>
      <p:font typeface="Archivo Black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regular.fntdata"/><Relationship Id="rId25" Type="http://schemas.openxmlformats.org/officeDocument/2006/relationships/slide" Target="slides/slide20.xml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EBGaramond-bold.fntdata"/><Relationship Id="rId30" Type="http://schemas.openxmlformats.org/officeDocument/2006/relationships/font" Target="fonts/EBGaramond-regular.fntdata"/><Relationship Id="rId11" Type="http://schemas.openxmlformats.org/officeDocument/2006/relationships/slide" Target="slides/slide6.xml"/><Relationship Id="rId33" Type="http://schemas.openxmlformats.org/officeDocument/2006/relationships/font" Target="fonts/EBGaramond-boldItalic.fntdata"/><Relationship Id="rId10" Type="http://schemas.openxmlformats.org/officeDocument/2006/relationships/slide" Target="slides/slide5.xml"/><Relationship Id="rId32" Type="http://schemas.openxmlformats.org/officeDocument/2006/relationships/font" Target="fonts/EBGaramond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ArchivoBlack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6c45936f5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6c45936f5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Dietary laws (purity laws not really at risk - no impediment to drinking wine)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does the test demonstrate?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Relationship with chief of staff - God had given him respect and affection – Negotiation?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Renaming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Education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75325c1ed_1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75325c1ed_1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Dietary laws (purity laws not really at risk - no impediment to drinking wine)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does the test demonstrate?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Relationship with chief of staff - God had given him respect and affection – Negotiation?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Renaming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Education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75325c1ed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75325c1ed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c45936f5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6c45936f5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Dietary laws (purity laws not really at risk - no impediment to drinking wine)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Relationship with chief of staff - God had given him respect and affection – Negotiation?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Renaming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Education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75325c1ed_1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75325c1ed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75325c1ed_1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75325c1ed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75325c1ed_1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75325c1ed_1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75325c1ed_1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75325c1ed_1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aseline="30000" lang="en-GB"/>
              <a:t>1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Goldingay, J. E. 2002. </a:t>
            </a: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Vol. 30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Word Biblical Commentary : Daniel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Word Biblical Commentary . Word, Incorporated: Dallas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75325c1ed_1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f75325c1ed_1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75325c1ed_1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f75325c1ed_1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aseline="30000" lang="en-GB"/>
              <a:t>1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Goldingay, J. E. 2002. </a:t>
            </a: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Vol. 30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Word Biblical Commentary : Daniel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Word Biblical Commentary . Word, Incorporated: Dallas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6460aba2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6460aba2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75325c1ed_1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75325c1ed_1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aseline="30000" lang="en-GB"/>
              <a:t>1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Goldingay, J. E. 2002. </a:t>
            </a: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Vol. 30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Word Biblical Commentary : Daniel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Word Biblical Commentary . Word, Incorporated: Dallas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c45936f5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6c45936f5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75325c1e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75325c1e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75325c1ed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75325c1ed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75325c1e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75325c1e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75325c1ed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75325c1ed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Dietary laws (purity laws not really at risk - no impediment to drinking wine)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does the test demonstrate?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Relationship with chief of staff - God had given him respect and affection – Negotiation?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Renaming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Education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75325c1ed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75325c1ed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6c45936f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6c45936f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GB">
                <a:solidFill>
                  <a:schemeClr val="dk1"/>
                </a:solidFill>
              </a:rPr>
              <a:t>the third year:</a:t>
            </a:r>
            <a:r>
              <a:rPr lang="en-GB">
                <a:solidFill>
                  <a:schemeClr val="dk1"/>
                </a:solidFill>
              </a:rPr>
              <a:t> This year would be 606, but Nebuchadnezzar became king only in 605, and his first siege of Jerusalem was in 597, shortly after Jehoiakim’s death (cf. 2 Kgs 24:8-12). The author of Dn, who perhaps combined 2 Kgs 24:1 (Jehoiakim’s three-year vassalage to Nebuchadnezzar) with 2 Chr 36:5-7 (Jehoiakim’s imprisonment in Babylon), was not concerned with such historical details that meant nothing for his spiritual message; thus, this inaccuracy is not contrary to the inerrancy of inspired Scripture.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Brown, R. E., Fitzmyer, J. A., &amp; Murphy, R. E. 1996, c1968. </a:t>
            </a:r>
            <a:r>
              <a:rPr i="1" lang="en-GB">
                <a:solidFill>
                  <a:schemeClr val="dk1"/>
                </a:solidFill>
              </a:rPr>
              <a:t>The Jerome Biblical commentary</a:t>
            </a:r>
            <a:r>
              <a:rPr lang="en-GB">
                <a:solidFill>
                  <a:schemeClr val="dk1"/>
                </a:solidFill>
              </a:rPr>
              <a:t>. Prentice-Hall: Englewood Cliffs, N.J.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youtube.com/watch?v=X_gGiZGryNU" TargetMode="External"/><Relationship Id="rId4" Type="http://schemas.openxmlformats.org/officeDocument/2006/relationships/image" Target="../media/image4.jpg"/><Relationship Id="rId5" Type="http://schemas.openxmlformats.org/officeDocument/2006/relationships/hyperlink" Target="http://www.youtube.com/watch?v=X_gGiZGryNU" TargetMode="External"/><Relationship Id="rId6" Type="http://schemas.openxmlformats.org/officeDocument/2006/relationships/hyperlink" Target="http://www.youtube.com/watch?v=X_gGiZGryNU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4022" l="2035" r="1987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8400" y="147625"/>
            <a:ext cx="4475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DANIEL</a:t>
            </a:r>
            <a:endParaRPr sz="600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58400" y="884428"/>
            <a:ext cx="44754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5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Righteous Hero of Faith</a:t>
            </a:r>
            <a:endParaRPr sz="235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526300" y="4332375"/>
            <a:ext cx="4475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THE DREAM</a:t>
            </a:r>
            <a:endParaRPr sz="300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2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/>
        </p:nvSpPr>
        <p:spPr>
          <a:xfrm>
            <a:off x="287475" y="256407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DRAMATIC IRONY</a:t>
            </a:r>
            <a:endParaRPr b="1" sz="4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388475" y="1569455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0" name="Google Shape;130;p22"/>
          <p:cNvSpPr txBox="1"/>
          <p:nvPr/>
        </p:nvSpPr>
        <p:spPr>
          <a:xfrm>
            <a:off x="287475" y="1056800"/>
            <a:ext cx="6375300" cy="3263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The astrologers replied to the king, “No one on earth can tell the king his dream! And no king, however great and powerful, has ever asked such a thing of any magician, enchanter, or astrologer! The king’s demand is impossible. No one except the gods can tell you your dream, and they do not live here among people.”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" name="Google Shape;131;p22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2"/>
          <p:cNvSpPr txBox="1"/>
          <p:nvPr/>
        </p:nvSpPr>
        <p:spPr>
          <a:xfrm>
            <a:off x="287475" y="4396067"/>
            <a:ext cx="6518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Montserrat"/>
              <a:buChar char="●"/>
            </a:pPr>
            <a:r>
              <a:rPr lang="en-GB" sz="2300">
                <a:latin typeface="Montserrat"/>
                <a:ea typeface="Montserrat"/>
                <a:cs typeface="Montserrat"/>
                <a:sym typeface="Montserrat"/>
              </a:rPr>
              <a:t>What’s going on here?</a:t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3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3"/>
          <p:cNvSpPr txBox="1"/>
          <p:nvPr/>
        </p:nvSpPr>
        <p:spPr>
          <a:xfrm>
            <a:off x="287475" y="256407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DANIEL</a:t>
            </a:r>
            <a:endParaRPr b="1" sz="4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9" name="Google Shape;139;p23"/>
          <p:cNvSpPr txBox="1"/>
          <p:nvPr/>
        </p:nvSpPr>
        <p:spPr>
          <a:xfrm>
            <a:off x="388475" y="1569455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388575" y="2105500"/>
            <a:ext cx="6308100" cy="280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When Arioch, the commander of the king’s guard, came to kill them, Daniel handled the situation with wisdom and discretion. He asked Arioch, “Why has the king issued such a harsh decree?” So Arioch told him all that had happened. Daniel went at once to see the king and requested more time to tell the king what the dream meant.</a:t>
            </a:r>
            <a:endParaRPr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1" name="Google Shape;141;p23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/>
          <p:cNvSpPr txBox="1"/>
          <p:nvPr/>
        </p:nvSpPr>
        <p:spPr>
          <a:xfrm>
            <a:off x="287475" y="1030642"/>
            <a:ext cx="6518700" cy="10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300"/>
              <a:buFont typeface="Montserrat"/>
              <a:buChar char="●"/>
            </a:pPr>
            <a:r>
              <a:rPr lang="en-GB" sz="2300">
                <a:latin typeface="Montserrat"/>
                <a:ea typeface="Montserrat"/>
                <a:cs typeface="Montserrat"/>
                <a:sym typeface="Montserrat"/>
              </a:rPr>
              <a:t>How does Daniel respond to the order of </a:t>
            </a:r>
            <a:r>
              <a:rPr lang="en-GB" sz="2300">
                <a:latin typeface="Montserrat"/>
                <a:ea typeface="Montserrat"/>
                <a:cs typeface="Montserrat"/>
                <a:sym typeface="Montserrat"/>
              </a:rPr>
              <a:t>execution</a:t>
            </a:r>
            <a:r>
              <a:rPr lang="en-GB" sz="2300"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23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4"/>
          <p:cNvPicPr preferRelativeResize="0"/>
          <p:nvPr/>
        </p:nvPicPr>
        <p:blipFill rotWithShape="1">
          <a:blip r:embed="rId3">
            <a:alphaModFix/>
          </a:blip>
          <a:srcRect b="2145" l="0" r="0" t="1501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4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VERSES 17-23 </a:t>
            </a:r>
            <a:endParaRPr b="1" sz="300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/>
          <p:nvPr/>
        </p:nvSpPr>
        <p:spPr>
          <a:xfrm>
            <a:off x="141990" y="33901"/>
            <a:ext cx="6465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IN A CRISIS …</a:t>
            </a:r>
            <a:endParaRPr b="1" sz="4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54" name="Google Shape;154;p25"/>
          <p:cNvSpPr txBox="1"/>
          <p:nvPr/>
        </p:nvSpPr>
        <p:spPr>
          <a:xfrm>
            <a:off x="239159" y="1466762"/>
            <a:ext cx="75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5" name="Google Shape;155;p25"/>
          <p:cNvSpPr txBox="1"/>
          <p:nvPr/>
        </p:nvSpPr>
        <p:spPr>
          <a:xfrm>
            <a:off x="141990" y="857658"/>
            <a:ext cx="7166700" cy="3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25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Montserrat"/>
              <a:buAutoNum type="arabicPeriod"/>
            </a:pPr>
            <a:r>
              <a:rPr lang="en-GB" sz="3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Tell your friends</a:t>
            </a:r>
            <a:endParaRPr sz="3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25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Montserrat"/>
              <a:buAutoNum type="arabicPeriod"/>
            </a:pPr>
            <a:r>
              <a:rPr lang="en-GB" sz="3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Ask them to pray</a:t>
            </a:r>
            <a:endParaRPr sz="3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25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Montserrat"/>
              <a:buAutoNum type="arabicPeriod"/>
            </a:pPr>
            <a:r>
              <a:rPr lang="en-GB" sz="3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Make the prayer specific</a:t>
            </a:r>
            <a:endParaRPr sz="3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25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Montserrat"/>
              <a:buAutoNum type="arabicPeriod"/>
            </a:pPr>
            <a:r>
              <a:rPr lang="en-GB" sz="3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Prepare for a vision</a:t>
            </a:r>
            <a:endParaRPr sz="3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25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Font typeface="Montserrat"/>
              <a:buAutoNum type="arabicPeriod"/>
            </a:pPr>
            <a:r>
              <a:rPr lang="en-GB" sz="3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Praise God</a:t>
            </a:r>
            <a:endParaRPr sz="3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6" name="Google Shape;156;p25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5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6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6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WHO IS GOD?</a:t>
            </a:r>
            <a:endParaRPr b="1" sz="3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64" name="Google Shape;164;p26"/>
          <p:cNvSpPr txBox="1"/>
          <p:nvPr/>
        </p:nvSpPr>
        <p:spPr>
          <a:xfrm>
            <a:off x="388475" y="1081636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5" name="Google Shape;165;p26"/>
          <p:cNvSpPr txBox="1"/>
          <p:nvPr/>
        </p:nvSpPr>
        <p:spPr>
          <a:xfrm>
            <a:off x="287475" y="823825"/>
            <a:ext cx="62904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●"/>
            </a:pP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ll wisdom and power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●"/>
            </a:pP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Controls the course of world events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●"/>
            </a:pP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Removes kings and sets up other kings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●"/>
            </a:pP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Gives wisdom to the wise and knowledge to the scholars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●"/>
            </a:pP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Reveals deep and mysterious things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    and knows what lies hidden in darkness,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Montserrat"/>
                <a:ea typeface="Montserrat"/>
                <a:cs typeface="Montserrat"/>
                <a:sym typeface="Montserrat"/>
              </a:rPr>
              <a:t>    though he is surrounded by light</a:t>
            </a:r>
            <a:endParaRPr i="1"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6" name="Google Shape;166;p26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7"/>
          <p:cNvPicPr preferRelativeResize="0"/>
          <p:nvPr/>
        </p:nvPicPr>
        <p:blipFill rotWithShape="1">
          <a:blip r:embed="rId3">
            <a:alphaModFix/>
          </a:blip>
          <a:srcRect b="2145" l="0" r="0" t="1501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7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VERSES 24-44 </a:t>
            </a:r>
            <a:endParaRPr b="1" sz="300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75" y="84375"/>
            <a:ext cx="4029117" cy="505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6175" y="2263675"/>
            <a:ext cx="1996739" cy="27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6900" y="2263675"/>
            <a:ext cx="2795425" cy="27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78854" y="84375"/>
            <a:ext cx="1963475" cy="26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46175" y="84375"/>
            <a:ext cx="2856176" cy="2057623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8"/>
          <p:cNvSpPr txBox="1"/>
          <p:nvPr/>
        </p:nvSpPr>
        <p:spPr>
          <a:xfrm>
            <a:off x="3047100" y="-704475"/>
            <a:ext cx="3250800" cy="6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0">
                <a:solidFill>
                  <a:srgbClr val="FF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?</a:t>
            </a:r>
            <a:endParaRPr b="1" sz="40000">
              <a:solidFill>
                <a:srgbClr val="FF0000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9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9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FEET OF CLAY?</a:t>
            </a:r>
            <a:endParaRPr b="1" sz="3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89" name="Google Shape;189;p29"/>
          <p:cNvSpPr txBox="1"/>
          <p:nvPr/>
        </p:nvSpPr>
        <p:spPr>
          <a:xfrm>
            <a:off x="388475" y="1081636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0" name="Google Shape;190;p29"/>
          <p:cNvSpPr txBox="1"/>
          <p:nvPr/>
        </p:nvSpPr>
        <p:spPr>
          <a:xfrm>
            <a:off x="287475" y="823825"/>
            <a:ext cx="62904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“In Dan 2, the second regime is inferior to the first, the third equal to it in power, the fourth of devastating might but ultimate vulnerability.”</a:t>
            </a:r>
            <a:r>
              <a:rPr baseline="30000" lang="en-GB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aseline="30000"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So: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GB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Might be successive Babylonian rulers?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GB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Might be successive Empires?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</a:pPr>
            <a:r>
              <a:rPr lang="en-GB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Might be perpetually relevant and tailored to each historical context? (e.g. Jews under Greek rule)?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29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0"/>
          <p:cNvPicPr preferRelativeResize="0"/>
          <p:nvPr/>
        </p:nvPicPr>
        <p:blipFill rotWithShape="1">
          <a:blip r:embed="rId3">
            <a:alphaModFix/>
          </a:blip>
          <a:srcRect b="2145" l="0" r="0" t="1501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0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VERSES 46-49 </a:t>
            </a:r>
            <a:endParaRPr b="1" sz="300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1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1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JUST DESERTS</a:t>
            </a: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?</a:t>
            </a:r>
            <a:endParaRPr b="1" sz="3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04" name="Google Shape;204;p31"/>
          <p:cNvSpPr txBox="1"/>
          <p:nvPr/>
        </p:nvSpPr>
        <p:spPr>
          <a:xfrm>
            <a:off x="388475" y="1081636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5" name="Google Shape;205;p31"/>
          <p:cNvSpPr txBox="1"/>
          <p:nvPr/>
        </p:nvSpPr>
        <p:spPr>
          <a:xfrm>
            <a:off x="287475" y="823825"/>
            <a:ext cx="6290400" cy="3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"/>
              <a:buChar char="●"/>
            </a:pPr>
            <a:r>
              <a:rPr lang="en-GB" sz="2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Who gets what?</a:t>
            </a:r>
            <a:endParaRPr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73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"/>
              <a:buChar char="○"/>
            </a:pPr>
            <a:r>
              <a:rPr lang="en-GB" sz="2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Nebuchadnezzar</a:t>
            </a:r>
            <a:endParaRPr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73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"/>
              <a:buChar char="○"/>
            </a:pPr>
            <a:r>
              <a:rPr lang="en-GB" sz="2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Daniel</a:t>
            </a:r>
            <a:endParaRPr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73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"/>
              <a:buChar char="○"/>
            </a:pPr>
            <a:r>
              <a:rPr lang="en-GB" sz="2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God</a:t>
            </a:r>
            <a:endParaRPr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73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"/>
              <a:buChar char="○"/>
            </a:pPr>
            <a:r>
              <a:rPr lang="en-GB" sz="25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Shadrach, Meshach, and Abednego</a:t>
            </a:r>
            <a:endParaRPr sz="25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6" name="Google Shape;206;p31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PRAYER </a:t>
            </a:r>
            <a:endParaRPr b="1" sz="3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388475" y="1081636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87475" y="603150"/>
            <a:ext cx="6720900" cy="45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“Praise the name of God forever and ever,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   for he has all wisdom and power.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He controls the course of world events;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   he removes kings and sets up other kings.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He gives wisdom to the wise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   and knowledge to the scholars.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He reveals deep and mysterious things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   and knows what lies hidden in darkness,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   though he is surrounded by light.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I thank and praise you, God of my ancestors,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   for you have given me wisdom and strength.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You have told me what we asked of you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Montserrat"/>
                <a:ea typeface="Montserrat"/>
                <a:cs typeface="Montserrat"/>
                <a:sym typeface="Montserrat"/>
              </a:rPr>
              <a:t>    and revealed to us what the king demanded.”          </a:t>
            </a:r>
            <a:r>
              <a:rPr i="1" lang="en-GB" sz="1500">
                <a:latin typeface="Montserrat"/>
                <a:ea typeface="Montserrat"/>
                <a:cs typeface="Montserrat"/>
                <a:sym typeface="Montserrat"/>
              </a:rPr>
              <a:t>(Daniel 2.20-23)</a:t>
            </a:r>
            <a:endParaRPr i="1" sz="15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2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2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FINAL THOUGHT</a:t>
            </a:r>
            <a:endParaRPr b="1" sz="3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13" name="Google Shape;213;p32"/>
          <p:cNvSpPr txBox="1"/>
          <p:nvPr/>
        </p:nvSpPr>
        <p:spPr>
          <a:xfrm>
            <a:off x="388475" y="1081636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14" name="Google Shape;214;p32"/>
          <p:cNvSpPr txBox="1"/>
          <p:nvPr/>
        </p:nvSpPr>
        <p:spPr>
          <a:xfrm>
            <a:off x="287475" y="823825"/>
            <a:ext cx="6290400" cy="405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“The sovereignty of God has been concealed from Nebuchadnezzar, relied on by Daniel, revealed via Daniel, and recognized by Nebuchadnezzar.”</a:t>
            </a:r>
            <a:endParaRPr sz="2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Goldingay, J. E. 2002. Vol. 30: Word Biblical Commentary : Daniel. Word Biblical Commentary . Word, Incorporated: Dallas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5" name="Google Shape;215;p32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287475" y="169490"/>
            <a:ext cx="67209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CHAPTER TWO </a:t>
            </a:r>
            <a:b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</a:br>
            <a:r>
              <a:rPr b="1" lang="en-GB" sz="3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The Dream of Nebuchadnezzar</a:t>
            </a:r>
            <a:endParaRPr b="1" sz="3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388475" y="1569455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287475" y="1493397"/>
            <a:ext cx="65187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latin typeface="Montserrat"/>
                <a:ea typeface="Montserrat"/>
                <a:cs typeface="Montserrat"/>
                <a:sym typeface="Montserrat"/>
              </a:rPr>
              <a:t>“One night during the second year of his reign, Nebuchadnezzar had such disturbing dreams that he couldn’t sleep.” (v 1)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Theme</a:t>
            </a:r>
            <a:endParaRPr b="1" sz="3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latin typeface="Montserrat"/>
                <a:ea typeface="Montserrat"/>
                <a:cs typeface="Montserrat"/>
                <a:sym typeface="Montserrat"/>
              </a:rPr>
              <a:t>“Truly, your God is the greatest of gods, the Lord over kings, a revealer of mysteries” (v 47)</a:t>
            </a:r>
            <a:endParaRPr sz="2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Step into Babylon in 600 BC, the greatest city of the ancient world, at the height of the Neo-Babylonian Empire under Nebuchadnezzar II. This AI reconstruction explores the Hanging Gardens, the Ishtar Gate, the Tower of Babel (Etemenanki), and daily life in ancient Mesopotamia through a cinematic historical experience.&#10;&#10;DISCLAIMER: Created using AI reconstruction for educational purposes.&#10;&#10;Business inquiries, collaborations, and project proposals:&#10;ancientopportunities@gmail.com" id="82" name="Google Shape;82;p16" title="Babylon in 600 BC — Inside the World’s Greatest Ancient City (AI Reconstruction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0" y="1714500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ep into Babylon in 600 BC, the greatest city of the ancient world, at the height of the Neo-Babylonian Empire under Nebuchadnezzar II. This AI reconstruction explores the Hanging Gardens, the Ishtar Gate, the Tower of Babel (Etemenanki), and daily life in ancient Mesopotamia through a cinematic historical experience.&#10;&#10;DISCLAIMER: Created using AI reconstruction for educational purposes.&#10;&#10;Business inquiries, collaborations, and project proposals:&#10;ancientopportunities@gmail.com" id="83" name="Google Shape;83;p16" title="Babylon in 600 BC — Inside the World’s Greatest Ancient City (AI Reconstruction)">
            <a:hlinkClick r:id="rId5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0" y="1714500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tep into Babylon in 600 BC, the greatest city of the ancient world, at the height of the Neo-Babylonian Empire under Nebuchadnezzar II. This AI reconstruction explores the Hanging Gardens, the Ishtar Gate, the Tower of Babel (Etemenanki), and daily life in ancient Mesopotamia through a cinematic historical experience.&#10;&#10;DISCLAIMER: Created using AI reconstruction for educational purposes.&#10;&#10;Business inquiries, collaborations, and project proposals:&#10;ancientopportunities@gmail.com" id="84" name="Google Shape;84;p16" title="Babylon in 600 BC — Inside the World’s Greatest Ancient City (AI Reconstruction)">
            <a:hlinkClick r:id="rId6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3">
            <a:alphaModFix/>
          </a:blip>
          <a:srcRect b="62481" l="0" r="0" t="0"/>
          <a:stretch/>
        </p:blipFill>
        <p:spPr>
          <a:xfrm>
            <a:off x="0" y="0"/>
            <a:ext cx="91440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287475" y="95157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APOCALYPSE</a:t>
            </a:r>
            <a:endParaRPr b="1" sz="4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388475" y="1569455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9" name="Google Shape;99;p18"/>
          <p:cNvSpPr txBox="1"/>
          <p:nvPr/>
        </p:nvSpPr>
        <p:spPr>
          <a:xfrm>
            <a:off x="287475" y="763372"/>
            <a:ext cx="6518700" cy="44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Font typeface="Montserrat"/>
              <a:buChar char="●"/>
            </a:pP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Unveiling Reality: It lifts the veil between the earthly realm and the spiritual world, showing that history and current suffering are controlled by God.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Font typeface="Montserrat"/>
              <a:buChar char="●"/>
            </a:pP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Divine Perspective: It reframes human crises through a heavenly lens, assuring the faithful that good will ultimately conquer evil.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Font typeface="Montserrat"/>
              <a:buChar char="●"/>
            </a:pP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Eschatology: It emphasizes the final judgment, the resurrection of the dead, and the ultimate salvation or vindication of God’s people.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287475" y="307348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PROTO-</a:t>
            </a: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APOCALYPTIC</a:t>
            </a:r>
            <a:endParaRPr b="1" sz="4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388475" y="1781646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287475" y="1315067"/>
            <a:ext cx="6518700" cy="22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Font typeface="Montserrat"/>
              <a:buChar char="●"/>
            </a:pP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Strictly speaking, this is </a:t>
            </a:r>
            <a:r>
              <a:rPr b="1" lang="en-GB" sz="1900">
                <a:latin typeface="Montserrat"/>
                <a:ea typeface="Montserrat"/>
                <a:cs typeface="Montserrat"/>
                <a:sym typeface="Montserrat"/>
              </a:rPr>
              <a:t>proto-apocalyptic</a:t>
            </a: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 because it is the </a:t>
            </a: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architectural</a:t>
            </a: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 blueprint (precursor) for chapters 2-7.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Font typeface="Montserrat"/>
              <a:buChar char="●"/>
            </a:pP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The overarching genre in chapters 2-6 is </a:t>
            </a:r>
            <a:r>
              <a:rPr b="1" lang="en-GB" sz="1900">
                <a:latin typeface="Montserrat"/>
                <a:ea typeface="Montserrat"/>
                <a:cs typeface="Montserrat"/>
                <a:sym typeface="Montserrat"/>
              </a:rPr>
              <a:t>courtly narrative</a:t>
            </a:r>
            <a:r>
              <a:rPr lang="en-GB" sz="1900">
                <a:latin typeface="Montserrat"/>
                <a:ea typeface="Montserrat"/>
                <a:cs typeface="Montserrat"/>
                <a:sym typeface="Montserrat"/>
              </a:rPr>
              <a:t> (a bit like Arthurian literature).</a:t>
            </a:r>
            <a:endParaRPr sz="19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0"/>
          <p:cNvPicPr preferRelativeResize="0"/>
          <p:nvPr/>
        </p:nvPicPr>
        <p:blipFill rotWithShape="1">
          <a:blip r:embed="rId3">
            <a:alphaModFix/>
          </a:blip>
          <a:srcRect b="2145" l="0" r="0" t="1501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/>
        </p:nvSpPr>
        <p:spPr>
          <a:xfrm>
            <a:off x="287475" y="-27504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VERSES 1-16</a:t>
            </a:r>
            <a:r>
              <a:rPr b="1" lang="en-GB" sz="400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 </a:t>
            </a:r>
            <a:endParaRPr b="1" sz="300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 rotWithShape="1">
          <a:blip r:embed="rId3">
            <a:alphaModFix/>
          </a:blip>
          <a:srcRect b="0" l="37988" r="38654" t="0"/>
          <a:stretch/>
        </p:blipFill>
        <p:spPr>
          <a:xfrm>
            <a:off x="7008225" y="0"/>
            <a:ext cx="21357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 txBox="1"/>
          <p:nvPr/>
        </p:nvSpPr>
        <p:spPr>
          <a:xfrm>
            <a:off x="287475" y="256407"/>
            <a:ext cx="6720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WAIT A MINUTE …?</a:t>
            </a:r>
            <a:endParaRPr b="1" sz="4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20" name="Google Shape;120;p21"/>
          <p:cNvSpPr txBox="1"/>
          <p:nvPr/>
        </p:nvSpPr>
        <p:spPr>
          <a:xfrm>
            <a:off x="388475" y="1569455"/>
            <a:ext cx="7800" cy="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287475" y="1170772"/>
            <a:ext cx="65187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Char char="●"/>
            </a:pPr>
            <a:r>
              <a:rPr lang="en-GB" sz="2800">
                <a:latin typeface="Montserrat"/>
                <a:ea typeface="Montserrat"/>
                <a:cs typeface="Montserrat"/>
                <a:sym typeface="Montserrat"/>
              </a:rPr>
              <a:t>What year is this?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Char char="●"/>
            </a:pPr>
            <a:r>
              <a:rPr lang="en-GB" sz="2800">
                <a:latin typeface="Montserrat"/>
                <a:ea typeface="Montserrat"/>
                <a:cs typeface="Montserrat"/>
                <a:sym typeface="Montserrat"/>
              </a:rPr>
              <a:t>When did Daniel meet the King?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Char char="●"/>
            </a:pPr>
            <a:r>
              <a:rPr lang="en-GB" sz="2800">
                <a:latin typeface="Montserrat"/>
                <a:ea typeface="Montserrat"/>
                <a:cs typeface="Montserrat"/>
                <a:sym typeface="Montserrat"/>
              </a:rPr>
              <a:t>You want us to interpret a dream, but you won’t even tell us what it was? (v 7)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2" name="Google Shape;122;p21"/>
          <p:cNvPicPr preferRelativeResize="0"/>
          <p:nvPr/>
        </p:nvPicPr>
        <p:blipFill rotWithShape="1">
          <a:blip r:embed="rId4">
            <a:alphaModFix/>
          </a:blip>
          <a:srcRect b="2145" l="48892" r="22807" t="15018"/>
          <a:stretch/>
        </p:blipFill>
        <p:spPr>
          <a:xfrm>
            <a:off x="6869325" y="0"/>
            <a:ext cx="2274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