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Montserrat"/>
      <p:regular r:id="rId26"/>
      <p:bold r:id="rId27"/>
      <p:italic r:id="rId28"/>
      <p:boldItalic r:id="rId29"/>
    </p:embeddedFont>
    <p:embeddedFont>
      <p:font typeface="EB Garamond"/>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slide" Target="slides/slide20.xml"/><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EBGaramond-bold.fntdata"/><Relationship Id="rId30" Type="http://schemas.openxmlformats.org/officeDocument/2006/relationships/font" Target="fonts/EBGaramond-regular.fntdata"/><Relationship Id="rId11" Type="http://schemas.openxmlformats.org/officeDocument/2006/relationships/slide" Target="slides/slide6.xml"/><Relationship Id="rId33" Type="http://schemas.openxmlformats.org/officeDocument/2006/relationships/font" Target="fonts/EBGaramond-boldItalic.fntdata"/><Relationship Id="rId10" Type="http://schemas.openxmlformats.org/officeDocument/2006/relationships/slide" Target="slides/slide5.xml"/><Relationship Id="rId32" Type="http://schemas.openxmlformats.org/officeDocument/2006/relationships/font" Target="fonts/EBGaramon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75325c1e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f75325c1e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9c45ffee1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9c45ffee1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9c45ffee1_1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9c45ffee1_1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b10b438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b10b438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9c45ffee1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f9c45ffee1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75325c1ed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f75325c1ed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75325c1ed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f75325c1ed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f9c45ffee1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f9c45ffee1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6c45936f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f6c45936f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9c45ffee1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f9c45ffee1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6460aba2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6460aba2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6c45936f5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6c45936f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f75325c1e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f75325c1e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8.05</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6c45936f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6c45936f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9c45ffee1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f9c45ffee1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9c45ffee1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9c45ffee1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f9c45ffee1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f9c45ffee1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f9c45ffee1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f9c45ffee1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9c45ffee1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9c45ffee1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X_gGiZGryNU" TargetMode="External"/><Relationship Id="rId4" Type="http://schemas.openxmlformats.org/officeDocument/2006/relationships/image" Target="../media/image3.jpg"/><Relationship Id="rId5" Type="http://schemas.openxmlformats.org/officeDocument/2006/relationships/hyperlink" Target="http://www.youtube.com/watch?v=X_gGiZGryNU" TargetMode="External"/><Relationship Id="rId6" Type="http://schemas.openxmlformats.org/officeDocument/2006/relationships/hyperlink" Target="http://www.youtube.com/watch?v=X_gGiZGryN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rotWithShape="1">
          <a:blip r:embed="rId3">
            <a:alphaModFix/>
          </a:blip>
          <a:srcRect b="4022" l="2035" r="1987" t="0"/>
          <a:stretch/>
        </p:blipFill>
        <p:spPr>
          <a:xfrm>
            <a:off x="0" y="0"/>
            <a:ext cx="9144000" cy="5143500"/>
          </a:xfrm>
          <a:prstGeom prst="rect">
            <a:avLst/>
          </a:prstGeom>
          <a:noFill/>
          <a:ln>
            <a:noFill/>
          </a:ln>
        </p:spPr>
      </p:pic>
      <p:sp>
        <p:nvSpPr>
          <p:cNvPr id="57" name="Google Shape;57;p13"/>
          <p:cNvSpPr txBox="1"/>
          <p:nvPr/>
        </p:nvSpPr>
        <p:spPr>
          <a:xfrm>
            <a:off x="458400" y="147625"/>
            <a:ext cx="44754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6000">
                <a:solidFill>
                  <a:schemeClr val="lt1"/>
                </a:solidFill>
                <a:latin typeface="EB Garamond"/>
                <a:ea typeface="EB Garamond"/>
                <a:cs typeface="EB Garamond"/>
                <a:sym typeface="EB Garamond"/>
              </a:rPr>
              <a:t>DANIEL</a:t>
            </a:r>
            <a:endParaRPr sz="6000">
              <a:solidFill>
                <a:schemeClr val="lt1"/>
              </a:solidFill>
              <a:latin typeface="EB Garamond"/>
              <a:ea typeface="EB Garamond"/>
              <a:cs typeface="EB Garamond"/>
              <a:sym typeface="EB Garamond"/>
            </a:endParaRPr>
          </a:p>
        </p:txBody>
      </p:sp>
      <p:sp>
        <p:nvSpPr>
          <p:cNvPr id="58" name="Google Shape;58;p13"/>
          <p:cNvSpPr txBox="1"/>
          <p:nvPr/>
        </p:nvSpPr>
        <p:spPr>
          <a:xfrm>
            <a:off x="458400" y="884428"/>
            <a:ext cx="44754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350">
                <a:solidFill>
                  <a:schemeClr val="lt1"/>
                </a:solidFill>
                <a:latin typeface="EB Garamond"/>
                <a:ea typeface="EB Garamond"/>
                <a:cs typeface="EB Garamond"/>
                <a:sym typeface="EB Garamond"/>
              </a:rPr>
              <a:t>Righteous Hero of Faith</a:t>
            </a:r>
            <a:endParaRPr sz="2350">
              <a:solidFill>
                <a:schemeClr val="lt1"/>
              </a:solidFill>
              <a:latin typeface="EB Garamond"/>
              <a:ea typeface="EB Garamond"/>
              <a:cs typeface="EB Garamond"/>
              <a:sym typeface="EB Garamond"/>
            </a:endParaRPr>
          </a:p>
        </p:txBody>
      </p:sp>
      <p:sp>
        <p:nvSpPr>
          <p:cNvPr id="59" name="Google Shape;59;p13"/>
          <p:cNvSpPr txBox="1"/>
          <p:nvPr/>
        </p:nvSpPr>
        <p:spPr>
          <a:xfrm>
            <a:off x="526300" y="4332375"/>
            <a:ext cx="44754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3000">
                <a:solidFill>
                  <a:schemeClr val="lt1"/>
                </a:solidFill>
                <a:latin typeface="EB Garamond"/>
                <a:ea typeface="EB Garamond"/>
                <a:cs typeface="EB Garamond"/>
                <a:sym typeface="EB Garamond"/>
              </a:rPr>
              <a:t>THE FURNACE</a:t>
            </a:r>
            <a:endParaRPr sz="3000">
              <a:solidFill>
                <a:schemeClr val="lt1"/>
              </a:solidFill>
              <a:latin typeface="EB Garamond"/>
              <a:ea typeface="EB Garamond"/>
              <a:cs typeface="EB Garamond"/>
              <a:sym typeface="EB 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2"/>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28" name="Google Shape;128;p22"/>
          <p:cNvSpPr txBox="1"/>
          <p:nvPr/>
        </p:nvSpPr>
        <p:spPr>
          <a:xfrm>
            <a:off x="287475" y="230957"/>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JEWISH CONTEXT</a:t>
            </a:r>
            <a:endParaRPr b="1" sz="4000">
              <a:solidFill>
                <a:schemeClr val="dk2"/>
              </a:solidFill>
              <a:latin typeface="EB Garamond"/>
              <a:ea typeface="EB Garamond"/>
              <a:cs typeface="EB Garamond"/>
              <a:sym typeface="EB Garamond"/>
            </a:endParaRPr>
          </a:p>
        </p:txBody>
      </p:sp>
      <p:sp>
        <p:nvSpPr>
          <p:cNvPr id="129" name="Google Shape;129;p22"/>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30" name="Google Shape;130;p22"/>
          <p:cNvSpPr txBox="1"/>
          <p:nvPr/>
        </p:nvSpPr>
        <p:spPr>
          <a:xfrm>
            <a:off x="287475" y="1077422"/>
            <a:ext cx="6518700" cy="34170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100">
                <a:latin typeface="Montserrat"/>
                <a:ea typeface="Montserrat"/>
                <a:cs typeface="Montserrat"/>
                <a:sym typeface="Montserrat"/>
              </a:rPr>
              <a:t>Daniel 3 has a particular significance for the Jews in Palestine (175-164 BCE) at the time of Antiochus IV Epiphanes (manifestation of god) aka Epimanes (the Madman), who set up a pagan idol in the Temple of Jerusalem and ordered the Jews, under pain of death, to take part in pagan worship (1 Mc 1:43-62; 2 Mc 6:1-11)</a:t>
            </a:r>
            <a:endParaRPr sz="2100">
              <a:latin typeface="Montserrat"/>
              <a:ea typeface="Montserrat"/>
              <a:cs typeface="Montserrat"/>
              <a:sym typeface="Montserrat"/>
            </a:endParaRPr>
          </a:p>
        </p:txBody>
      </p:sp>
      <p:pic>
        <p:nvPicPr>
          <p:cNvPr id="131" name="Google Shape;131;p22"/>
          <p:cNvPicPr preferRelativeResize="0"/>
          <p:nvPr/>
        </p:nvPicPr>
        <p:blipFill rotWithShape="1">
          <a:blip r:embed="rId4">
            <a:alphaModFix/>
          </a:blip>
          <a:srcRect b="0" l="27395" r="30361" t="0"/>
          <a:stretch/>
        </p:blipFill>
        <p:spPr>
          <a:xfrm>
            <a:off x="6989700" y="0"/>
            <a:ext cx="2172825"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3488425" y="292257"/>
            <a:ext cx="4775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4500">
                <a:solidFill>
                  <a:srgbClr val="666666"/>
                </a:solidFill>
                <a:latin typeface="EB Garamond"/>
                <a:ea typeface="EB Garamond"/>
                <a:cs typeface="EB Garamond"/>
                <a:sym typeface="EB Garamond"/>
              </a:rPr>
              <a:t>THE EMPIRE STATE BUILDING</a:t>
            </a:r>
            <a:endParaRPr sz="4500">
              <a:solidFill>
                <a:srgbClr val="666666"/>
              </a:solidFill>
              <a:latin typeface="EB Garamond"/>
              <a:ea typeface="EB Garamond"/>
              <a:cs typeface="EB Garamond"/>
              <a:sym typeface="EB Garamond"/>
            </a:endParaRPr>
          </a:p>
        </p:txBody>
      </p:sp>
      <p:sp>
        <p:nvSpPr>
          <p:cNvPr id="137" name="Google Shape;137;p23"/>
          <p:cNvSpPr txBox="1"/>
          <p:nvPr>
            <p:ph idx="1" type="body"/>
          </p:nvPr>
        </p:nvSpPr>
        <p:spPr>
          <a:xfrm>
            <a:off x="3488425" y="1824050"/>
            <a:ext cx="5347200" cy="3416400"/>
          </a:xfrm>
          <a:prstGeom prst="rect">
            <a:avLst/>
          </a:prstGeom>
        </p:spPr>
        <p:txBody>
          <a:bodyPr anchorCtr="0" anchor="t" bIns="91425" lIns="91425" spcFirstLastPara="1" rIns="91425" wrap="square" tIns="91425">
            <a:noAutofit/>
          </a:bodyPr>
          <a:lstStyle/>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1931</a:t>
            </a:r>
            <a:endParaRPr sz="2500">
              <a:latin typeface="Montserrat"/>
              <a:ea typeface="Montserrat"/>
              <a:cs typeface="Montserrat"/>
              <a:sym typeface="Montserrat"/>
            </a:endParaRPr>
          </a:p>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Art Deco</a:t>
            </a:r>
            <a:endParaRPr sz="2500">
              <a:latin typeface="Montserrat"/>
              <a:ea typeface="Montserrat"/>
              <a:cs typeface="Montserrat"/>
              <a:sym typeface="Montserrat"/>
            </a:endParaRPr>
          </a:p>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Mooring Station for Airships</a:t>
            </a:r>
            <a:endParaRPr sz="2500">
              <a:latin typeface="Montserrat"/>
              <a:ea typeface="Montserrat"/>
              <a:cs typeface="Montserrat"/>
              <a:sym typeface="Montserrat"/>
            </a:endParaRPr>
          </a:p>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More than 100 floors</a:t>
            </a:r>
            <a:endParaRPr sz="2500">
              <a:latin typeface="Montserrat"/>
              <a:ea typeface="Montserrat"/>
              <a:cs typeface="Montserrat"/>
              <a:sym typeface="Montserrat"/>
            </a:endParaRPr>
          </a:p>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Tallest building</a:t>
            </a:r>
            <a:endParaRPr sz="2500">
              <a:latin typeface="Montserrat"/>
              <a:ea typeface="Montserrat"/>
              <a:cs typeface="Montserrat"/>
              <a:sym typeface="Montserrat"/>
            </a:endParaRPr>
          </a:p>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Height </a:t>
            </a:r>
            <a:r>
              <a:rPr lang="en-GB" sz="2500">
                <a:latin typeface="Montserrat"/>
                <a:ea typeface="Montserrat"/>
                <a:cs typeface="Montserrat"/>
                <a:sym typeface="Montserrat"/>
              </a:rPr>
              <a:t>competition</a:t>
            </a:r>
            <a:endParaRPr sz="2500">
              <a:latin typeface="Montserrat"/>
              <a:ea typeface="Montserrat"/>
              <a:cs typeface="Montserrat"/>
              <a:sym typeface="Montserrat"/>
            </a:endParaRPr>
          </a:p>
          <a:p>
            <a:pPr indent="-387350" lvl="0" marL="457200" rtl="0" algn="l">
              <a:lnSpc>
                <a:spcPct val="105000"/>
              </a:lnSpc>
              <a:spcBef>
                <a:spcPts val="0"/>
              </a:spcBef>
              <a:spcAft>
                <a:spcPts val="0"/>
              </a:spcAft>
              <a:buSzPts val="2500"/>
              <a:buFont typeface="Montserrat"/>
              <a:buChar char="●"/>
            </a:pPr>
            <a:r>
              <a:rPr lang="en-GB" sz="2500">
                <a:latin typeface="Montserrat"/>
                <a:ea typeface="Montserrat"/>
                <a:cs typeface="Montserrat"/>
                <a:sym typeface="Montserrat"/>
              </a:rPr>
              <a:t>Built for corporate businesses</a:t>
            </a:r>
            <a:endParaRPr sz="2500">
              <a:latin typeface="Montserrat"/>
              <a:ea typeface="Montserrat"/>
              <a:cs typeface="Montserrat"/>
              <a:sym typeface="Montserrat"/>
            </a:endParaRPr>
          </a:p>
        </p:txBody>
      </p:sp>
      <p:pic>
        <p:nvPicPr>
          <p:cNvPr id="138" name="Google Shape;138;p23"/>
          <p:cNvPicPr preferRelativeResize="0"/>
          <p:nvPr/>
        </p:nvPicPr>
        <p:blipFill>
          <a:blip r:embed="rId3">
            <a:alphaModFix/>
          </a:blip>
          <a:stretch>
            <a:fillRect/>
          </a:stretch>
        </p:blipFill>
        <p:spPr>
          <a:xfrm>
            <a:off x="152400" y="152400"/>
            <a:ext cx="3225800" cy="4838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24"/>
          <p:cNvPicPr preferRelativeResize="0"/>
          <p:nvPr/>
        </p:nvPicPr>
        <p:blipFill>
          <a:blip r:embed="rId3">
            <a:alphaModFix/>
          </a:blip>
          <a:stretch>
            <a:fillRect/>
          </a:stretch>
        </p:blipFill>
        <p:spPr>
          <a:xfrm>
            <a:off x="-8" y="0"/>
            <a:ext cx="3330416" cy="5143500"/>
          </a:xfrm>
          <a:prstGeom prst="rect">
            <a:avLst/>
          </a:prstGeom>
          <a:noFill/>
          <a:ln>
            <a:noFill/>
          </a:ln>
        </p:spPr>
      </p:pic>
      <p:sp>
        <p:nvSpPr>
          <p:cNvPr id="144" name="Google Shape;144;p24"/>
          <p:cNvSpPr txBox="1"/>
          <p:nvPr>
            <p:ph type="title"/>
          </p:nvPr>
        </p:nvSpPr>
        <p:spPr>
          <a:xfrm>
            <a:off x="3488425" y="521423"/>
            <a:ext cx="4775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4500">
                <a:solidFill>
                  <a:srgbClr val="666666"/>
                </a:solidFill>
                <a:latin typeface="EB Garamond"/>
                <a:ea typeface="EB Garamond"/>
                <a:cs typeface="EB Garamond"/>
                <a:sym typeface="EB Garamond"/>
              </a:rPr>
              <a:t>THE EMPIRE </a:t>
            </a:r>
            <a:endParaRPr sz="4500">
              <a:solidFill>
                <a:srgbClr val="666666"/>
              </a:solidFill>
              <a:latin typeface="EB Garamond"/>
              <a:ea typeface="EB Garamond"/>
              <a:cs typeface="EB Garamond"/>
              <a:sym typeface="EB Garamond"/>
            </a:endParaRPr>
          </a:p>
          <a:p>
            <a:pPr indent="0" lvl="0" marL="0" rtl="0" algn="l">
              <a:spcBef>
                <a:spcPts val="0"/>
              </a:spcBef>
              <a:spcAft>
                <a:spcPts val="0"/>
              </a:spcAft>
              <a:buNone/>
            </a:pPr>
            <a:r>
              <a:rPr lang="en-GB" sz="4500">
                <a:solidFill>
                  <a:srgbClr val="666666"/>
                </a:solidFill>
                <a:latin typeface="EB Garamond"/>
                <a:ea typeface="EB Garamond"/>
                <a:cs typeface="EB Garamond"/>
                <a:sym typeface="EB Garamond"/>
              </a:rPr>
              <a:t>STATE BUILDING</a:t>
            </a:r>
            <a:endParaRPr sz="4500">
              <a:solidFill>
                <a:srgbClr val="666666"/>
              </a:solidFill>
              <a:latin typeface="EB Garamond"/>
              <a:ea typeface="EB Garamond"/>
              <a:cs typeface="EB Garamond"/>
              <a:sym typeface="EB Garamond"/>
            </a:endParaRPr>
          </a:p>
        </p:txBody>
      </p:sp>
      <p:sp>
        <p:nvSpPr>
          <p:cNvPr id="145" name="Google Shape;145;p24"/>
          <p:cNvSpPr txBox="1"/>
          <p:nvPr>
            <p:ph idx="1" type="body"/>
          </p:nvPr>
        </p:nvSpPr>
        <p:spPr>
          <a:xfrm>
            <a:off x="3488425" y="2198300"/>
            <a:ext cx="5347200" cy="2999700"/>
          </a:xfrm>
          <a:prstGeom prst="rect">
            <a:avLst/>
          </a:prstGeom>
        </p:spPr>
        <p:txBody>
          <a:bodyPr anchorCtr="0" anchor="t" bIns="91425" lIns="91425" spcFirstLastPara="1" rIns="91425" wrap="square" tIns="91425">
            <a:noAutofit/>
          </a:bodyPr>
          <a:lstStyle/>
          <a:p>
            <a:pPr indent="-419100" lvl="0" marL="457200" rtl="0" algn="l">
              <a:lnSpc>
                <a:spcPct val="105000"/>
              </a:lnSpc>
              <a:spcBef>
                <a:spcPts val="0"/>
              </a:spcBef>
              <a:spcAft>
                <a:spcPts val="0"/>
              </a:spcAft>
              <a:buSzPts val="3000"/>
              <a:buFont typeface="Montserrat"/>
              <a:buChar char="●"/>
            </a:pPr>
            <a:r>
              <a:rPr lang="en-GB" sz="3000">
                <a:latin typeface="Montserrat"/>
                <a:ea typeface="Montserrat"/>
                <a:cs typeface="Montserrat"/>
                <a:sym typeface="Montserrat"/>
              </a:rPr>
              <a:t>What do you see?</a:t>
            </a:r>
            <a:endParaRPr sz="3000">
              <a:latin typeface="Montserrat"/>
              <a:ea typeface="Montserrat"/>
              <a:cs typeface="Montserrat"/>
              <a:sym typeface="Montserrat"/>
            </a:endParaRPr>
          </a:p>
          <a:p>
            <a:pPr indent="-419100" lvl="0" marL="457200" rtl="0" algn="l">
              <a:lnSpc>
                <a:spcPct val="105000"/>
              </a:lnSpc>
              <a:spcBef>
                <a:spcPts val="0"/>
              </a:spcBef>
              <a:spcAft>
                <a:spcPts val="0"/>
              </a:spcAft>
              <a:buSzPts val="3000"/>
              <a:buFont typeface="Montserrat"/>
              <a:buChar char="●"/>
            </a:pPr>
            <a:r>
              <a:rPr lang="en-GB" sz="3000">
                <a:latin typeface="Montserrat"/>
                <a:ea typeface="Montserrat"/>
                <a:cs typeface="Montserrat"/>
                <a:sym typeface="Montserrat"/>
              </a:rPr>
              <a:t>How do you ‘read’ this building?</a:t>
            </a:r>
            <a:endParaRPr sz="300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5"/>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51" name="Google Shape;151;p25"/>
          <p:cNvSpPr txBox="1"/>
          <p:nvPr/>
        </p:nvSpPr>
        <p:spPr>
          <a:xfrm>
            <a:off x="287475" y="230957"/>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OUR</a:t>
            </a:r>
            <a:r>
              <a:rPr b="1" lang="en-GB" sz="4000">
                <a:solidFill>
                  <a:schemeClr val="dk2"/>
                </a:solidFill>
                <a:latin typeface="EB Garamond"/>
                <a:ea typeface="EB Garamond"/>
                <a:cs typeface="EB Garamond"/>
                <a:sym typeface="EB Garamond"/>
              </a:rPr>
              <a:t> CONTEXT</a:t>
            </a:r>
            <a:endParaRPr b="1" sz="4000">
              <a:solidFill>
                <a:schemeClr val="dk2"/>
              </a:solidFill>
              <a:latin typeface="EB Garamond"/>
              <a:ea typeface="EB Garamond"/>
              <a:cs typeface="EB Garamond"/>
              <a:sym typeface="EB Garamond"/>
            </a:endParaRPr>
          </a:p>
        </p:txBody>
      </p:sp>
      <p:sp>
        <p:nvSpPr>
          <p:cNvPr id="152" name="Google Shape;152;p25"/>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53" name="Google Shape;153;p25"/>
          <p:cNvSpPr txBox="1"/>
          <p:nvPr/>
        </p:nvSpPr>
        <p:spPr>
          <a:xfrm>
            <a:off x="287475" y="1077422"/>
            <a:ext cx="6518700" cy="507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100">
                <a:latin typeface="Montserrat"/>
                <a:ea typeface="Montserrat"/>
                <a:cs typeface="Montserrat"/>
                <a:sym typeface="Montserrat"/>
              </a:rPr>
              <a:t>What idols do you recognise in our culture?</a:t>
            </a:r>
            <a:endParaRPr sz="2100">
              <a:latin typeface="Montserrat"/>
              <a:ea typeface="Montserrat"/>
              <a:cs typeface="Montserrat"/>
              <a:sym typeface="Montserrat"/>
            </a:endParaRPr>
          </a:p>
        </p:txBody>
      </p:sp>
      <p:pic>
        <p:nvPicPr>
          <p:cNvPr id="154" name="Google Shape;154;p25"/>
          <p:cNvPicPr preferRelativeResize="0"/>
          <p:nvPr/>
        </p:nvPicPr>
        <p:blipFill rotWithShape="1">
          <a:blip r:embed="rId4">
            <a:alphaModFix/>
          </a:blip>
          <a:srcRect b="0" l="27395" r="30361" t="0"/>
          <a:stretch/>
        </p:blipFill>
        <p:spPr>
          <a:xfrm>
            <a:off x="6989700" y="0"/>
            <a:ext cx="2172825"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6"/>
          <p:cNvSpPr txBox="1"/>
          <p:nvPr>
            <p:ph type="title"/>
          </p:nvPr>
        </p:nvSpPr>
        <p:spPr>
          <a:xfrm>
            <a:off x="3946750" y="46125"/>
            <a:ext cx="47751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solidFill>
                  <a:srgbClr val="666666"/>
                </a:solidFill>
                <a:latin typeface="EB Garamond"/>
                <a:ea typeface="EB Garamond"/>
                <a:cs typeface="EB Garamond"/>
                <a:sym typeface="EB Garamond"/>
              </a:rPr>
              <a:t>THE STATUE OF LIBERTY</a:t>
            </a:r>
            <a:endParaRPr>
              <a:solidFill>
                <a:srgbClr val="666666"/>
              </a:solidFill>
              <a:latin typeface="EB Garamond"/>
              <a:ea typeface="EB Garamond"/>
              <a:cs typeface="EB Garamond"/>
              <a:sym typeface="EB Garamond"/>
            </a:endParaRPr>
          </a:p>
        </p:txBody>
      </p:sp>
      <p:sp>
        <p:nvSpPr>
          <p:cNvPr id="160" name="Google Shape;160;p26"/>
          <p:cNvSpPr txBox="1"/>
          <p:nvPr>
            <p:ph idx="1" type="body"/>
          </p:nvPr>
        </p:nvSpPr>
        <p:spPr>
          <a:xfrm>
            <a:off x="3946750" y="576386"/>
            <a:ext cx="5092500" cy="3416400"/>
          </a:xfrm>
          <a:prstGeom prst="rect">
            <a:avLst/>
          </a:prstGeom>
        </p:spPr>
        <p:txBody>
          <a:bodyPr anchorCtr="0" anchor="t" bIns="91425" lIns="91425" spcFirstLastPara="1" rIns="91425" wrap="square" tIns="91425">
            <a:noAutofit/>
          </a:bodyPr>
          <a:lstStyle/>
          <a:p>
            <a:pPr indent="-319088" lvl="0" marL="457200" rtl="0" algn="l">
              <a:lnSpc>
                <a:spcPct val="105000"/>
              </a:lnSpc>
              <a:spcBef>
                <a:spcPts val="0"/>
              </a:spcBef>
              <a:spcAft>
                <a:spcPts val="0"/>
              </a:spcAft>
              <a:buSzPts val="1425"/>
              <a:buFont typeface="Montserrat"/>
              <a:buChar char="●"/>
            </a:pPr>
            <a:r>
              <a:rPr lang="en-GB" sz="1425">
                <a:latin typeface="Montserrat"/>
                <a:ea typeface="Montserrat"/>
                <a:cs typeface="Montserrat"/>
                <a:sym typeface="Montserrat"/>
              </a:rPr>
              <a:t>The Official Name: The original French title, La Liberté éclairant le monde, means </a:t>
            </a:r>
            <a:r>
              <a:rPr i="1" lang="en-GB" sz="1425">
                <a:latin typeface="Montserrat"/>
                <a:ea typeface="Montserrat"/>
                <a:cs typeface="Montserrat"/>
                <a:sym typeface="Montserrat"/>
              </a:rPr>
              <a:t>Liberty bringing light to people.</a:t>
            </a:r>
            <a:endParaRPr i="1" sz="1425">
              <a:latin typeface="Montserrat"/>
              <a:ea typeface="Montserrat"/>
              <a:cs typeface="Montserrat"/>
              <a:sym typeface="Montserrat"/>
            </a:endParaRPr>
          </a:p>
          <a:p>
            <a:pPr indent="-319088" lvl="0" marL="457200" rtl="0" algn="l">
              <a:lnSpc>
                <a:spcPct val="105000"/>
              </a:lnSpc>
              <a:spcBef>
                <a:spcPts val="0"/>
              </a:spcBef>
              <a:spcAft>
                <a:spcPts val="0"/>
              </a:spcAft>
              <a:buSzPts val="1425"/>
              <a:buFont typeface="Montserrat"/>
              <a:buChar char="●"/>
            </a:pPr>
            <a:r>
              <a:rPr lang="en-GB" sz="1425">
                <a:latin typeface="Montserrat"/>
                <a:ea typeface="Montserrat"/>
                <a:cs typeface="Montserrat"/>
                <a:sym typeface="Montserrat"/>
              </a:rPr>
              <a:t>The Torch: Held high in her right hand, the light of the torch represents a beacon guiding people toward freedom and enlightenment.</a:t>
            </a:r>
            <a:endParaRPr sz="1425">
              <a:latin typeface="Montserrat"/>
              <a:ea typeface="Montserrat"/>
              <a:cs typeface="Montserrat"/>
              <a:sym typeface="Montserrat"/>
            </a:endParaRPr>
          </a:p>
          <a:p>
            <a:pPr indent="-319088" lvl="0" marL="457200" rtl="0" algn="l">
              <a:lnSpc>
                <a:spcPct val="105000"/>
              </a:lnSpc>
              <a:spcBef>
                <a:spcPts val="0"/>
              </a:spcBef>
              <a:spcAft>
                <a:spcPts val="0"/>
              </a:spcAft>
              <a:buSzPts val="1425"/>
              <a:buFont typeface="Montserrat"/>
              <a:buChar char="●"/>
            </a:pPr>
            <a:r>
              <a:rPr lang="en-GB" sz="1425">
                <a:latin typeface="Montserrat"/>
                <a:ea typeface="Montserrat"/>
                <a:cs typeface="Montserrat"/>
                <a:sym typeface="Montserrat"/>
              </a:rPr>
              <a:t>The Tablet: Clutched in her left hand, the tablet displays the date July 4, 1776 in Roman numerals, marking the adoption of the United States Declaration of Independence.</a:t>
            </a:r>
            <a:endParaRPr sz="1425">
              <a:latin typeface="Montserrat"/>
              <a:ea typeface="Montserrat"/>
              <a:cs typeface="Montserrat"/>
              <a:sym typeface="Montserrat"/>
            </a:endParaRPr>
          </a:p>
          <a:p>
            <a:pPr indent="-319088" lvl="0" marL="457200" rtl="0" algn="l">
              <a:lnSpc>
                <a:spcPct val="105000"/>
              </a:lnSpc>
              <a:spcBef>
                <a:spcPts val="0"/>
              </a:spcBef>
              <a:spcAft>
                <a:spcPts val="0"/>
              </a:spcAft>
              <a:buSzPts val="1425"/>
              <a:buFont typeface="Montserrat"/>
              <a:buChar char="●"/>
            </a:pPr>
            <a:r>
              <a:rPr lang="en-GB" sz="1425">
                <a:latin typeface="Montserrat"/>
                <a:ea typeface="Montserrat"/>
                <a:cs typeface="Montserrat"/>
                <a:sym typeface="Montserrat"/>
              </a:rPr>
              <a:t>The Broken Chains: Situated at her feet, broken shackles and chains symbolize the abolition of slavery and freedom from oppression or tyranny.</a:t>
            </a:r>
            <a:endParaRPr sz="1425">
              <a:latin typeface="Montserrat"/>
              <a:ea typeface="Montserrat"/>
              <a:cs typeface="Montserrat"/>
              <a:sym typeface="Montserrat"/>
            </a:endParaRPr>
          </a:p>
          <a:p>
            <a:pPr indent="-319088" lvl="0" marL="457200" rtl="0" algn="l">
              <a:lnSpc>
                <a:spcPct val="105000"/>
              </a:lnSpc>
              <a:spcBef>
                <a:spcPts val="0"/>
              </a:spcBef>
              <a:spcAft>
                <a:spcPts val="0"/>
              </a:spcAft>
              <a:buSzPts val="1425"/>
              <a:buFont typeface="Montserrat"/>
              <a:buChar char="●"/>
            </a:pPr>
            <a:r>
              <a:rPr lang="en-GB" sz="1425">
                <a:latin typeface="Montserrat"/>
                <a:ea typeface="Montserrat"/>
                <a:cs typeface="Montserrat"/>
                <a:sym typeface="Montserrat"/>
              </a:rPr>
              <a:t>The Crown: The seven spikes on her crown represent the rays of the sun extending out to the seven continents and seven seas, symbolizing universal light and liberty.</a:t>
            </a:r>
            <a:endParaRPr sz="1425">
              <a:latin typeface="Montserrat"/>
              <a:ea typeface="Montserrat"/>
              <a:cs typeface="Montserrat"/>
              <a:sym typeface="Montserrat"/>
            </a:endParaRPr>
          </a:p>
          <a:p>
            <a:pPr indent="-319088" lvl="0" marL="457200" rtl="0" algn="l">
              <a:lnSpc>
                <a:spcPct val="105000"/>
              </a:lnSpc>
              <a:spcBef>
                <a:spcPts val="0"/>
              </a:spcBef>
              <a:spcAft>
                <a:spcPts val="0"/>
              </a:spcAft>
              <a:buSzPts val="1425"/>
              <a:buFont typeface="Montserrat"/>
              <a:buChar char="●"/>
            </a:pPr>
            <a:r>
              <a:rPr lang="en-GB" sz="1425">
                <a:latin typeface="Montserrat"/>
                <a:ea typeface="Montserrat"/>
                <a:cs typeface="Montserrat"/>
                <a:sym typeface="Montserrat"/>
              </a:rPr>
              <a:t>Gift from France to recognise alliance and independence.</a:t>
            </a:r>
            <a:endParaRPr sz="1425">
              <a:latin typeface="Montserrat"/>
              <a:ea typeface="Montserrat"/>
              <a:cs typeface="Montserrat"/>
              <a:sym typeface="Montserrat"/>
            </a:endParaRPr>
          </a:p>
        </p:txBody>
      </p:sp>
      <p:pic>
        <p:nvPicPr>
          <p:cNvPr id="161" name="Google Shape;161;p26"/>
          <p:cNvPicPr preferRelativeResize="0"/>
          <p:nvPr/>
        </p:nvPicPr>
        <p:blipFill>
          <a:blip r:embed="rId3">
            <a:alphaModFix/>
          </a:blip>
          <a:stretch>
            <a:fillRect/>
          </a:stretch>
        </p:blipFill>
        <p:spPr>
          <a:xfrm>
            <a:off x="7" y="0"/>
            <a:ext cx="3860137"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7"/>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67" name="Google Shape;167;p27"/>
          <p:cNvSpPr txBox="1"/>
          <p:nvPr/>
        </p:nvSpPr>
        <p:spPr>
          <a:xfrm>
            <a:off x="287475" y="112148"/>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CHURCH &amp; STATE: 1936	</a:t>
            </a:r>
            <a:endParaRPr b="1" sz="4000">
              <a:solidFill>
                <a:schemeClr val="dk2"/>
              </a:solidFill>
              <a:latin typeface="EB Garamond"/>
              <a:ea typeface="EB Garamond"/>
              <a:cs typeface="EB Garamond"/>
              <a:sym typeface="EB Garamond"/>
            </a:endParaRPr>
          </a:p>
        </p:txBody>
      </p:sp>
      <p:sp>
        <p:nvSpPr>
          <p:cNvPr id="168" name="Google Shape;168;p27"/>
          <p:cNvSpPr txBox="1"/>
          <p:nvPr/>
        </p:nvSpPr>
        <p:spPr>
          <a:xfrm>
            <a:off x="388475" y="1781646"/>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69" name="Google Shape;169;p27"/>
          <p:cNvSpPr txBox="1"/>
          <p:nvPr/>
        </p:nvSpPr>
        <p:spPr>
          <a:xfrm>
            <a:off x="287475" y="912542"/>
            <a:ext cx="6518700" cy="3986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1900">
                <a:latin typeface="Montserrat"/>
                <a:ea typeface="Montserrat"/>
                <a:cs typeface="Montserrat"/>
                <a:sym typeface="Montserrat"/>
              </a:rPr>
              <a:t>Herr Baldur von Schirach declared in 1936, “One cannot be a good German and at the same time deny God, but an arousal of faith in the eternal German is at the same time an arousal of faith in the eternal God. If we act as true Germans we act according to the laws of God. Whoever serves Adolf Hitler, the Führer, serves Germany, and whoever serves Germany serves God” (The Times [London], 29 July 1936)</a:t>
            </a:r>
            <a:endParaRPr sz="1900">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8"/>
          <p:cNvPicPr preferRelativeResize="0"/>
          <p:nvPr/>
        </p:nvPicPr>
        <p:blipFill rotWithShape="1">
          <a:blip r:embed="rId3">
            <a:alphaModFix/>
          </a:blip>
          <a:srcRect b="4022" l="2035" r="1987" t="0"/>
          <a:stretch/>
        </p:blipFill>
        <p:spPr>
          <a:xfrm>
            <a:off x="0" y="0"/>
            <a:ext cx="9144000" cy="5143500"/>
          </a:xfrm>
          <a:prstGeom prst="rect">
            <a:avLst/>
          </a:prstGeom>
          <a:noFill/>
          <a:ln>
            <a:noFill/>
          </a:ln>
        </p:spPr>
      </p:pic>
      <p:sp>
        <p:nvSpPr>
          <p:cNvPr id="175" name="Google Shape;175;p28"/>
          <p:cNvSpPr txBox="1"/>
          <p:nvPr/>
        </p:nvSpPr>
        <p:spPr>
          <a:xfrm>
            <a:off x="228100" y="108296"/>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lt1"/>
                </a:solidFill>
                <a:latin typeface="EB Garamond"/>
                <a:ea typeface="EB Garamond"/>
                <a:cs typeface="EB Garamond"/>
                <a:sym typeface="EB Garamond"/>
              </a:rPr>
              <a:t>VERSES 19-30</a:t>
            </a:r>
            <a:r>
              <a:rPr b="1" lang="en-GB" sz="4000">
                <a:solidFill>
                  <a:schemeClr val="lt1"/>
                </a:solidFill>
                <a:latin typeface="EB Garamond"/>
                <a:ea typeface="EB Garamond"/>
                <a:cs typeface="EB Garamond"/>
                <a:sym typeface="EB Garamond"/>
              </a:rPr>
              <a:t> </a:t>
            </a:r>
            <a:endParaRPr b="1" sz="3000">
              <a:solidFill>
                <a:schemeClr val="lt1"/>
              </a:solidFill>
              <a:latin typeface="EB Garamond"/>
              <a:ea typeface="EB Garamond"/>
              <a:cs typeface="EB Garamond"/>
              <a:sym typeface="EB Garamon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9"/>
          <p:cNvSpPr txBox="1"/>
          <p:nvPr>
            <p:ph idx="1" type="body"/>
          </p:nvPr>
        </p:nvSpPr>
        <p:spPr>
          <a:xfrm>
            <a:off x="311700" y="1397650"/>
            <a:ext cx="8520600" cy="2506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200">
                <a:latin typeface="Montserrat"/>
                <a:ea typeface="Montserrat"/>
                <a:cs typeface="Montserrat"/>
                <a:sym typeface="Montserrat"/>
              </a:rPr>
              <a:t>Verses 19-30</a:t>
            </a:r>
            <a:endParaRPr sz="2200">
              <a:latin typeface="Montserrat"/>
              <a:ea typeface="Montserrat"/>
              <a:cs typeface="Montserrat"/>
              <a:sym typeface="Montserrat"/>
            </a:endParaRPr>
          </a:p>
          <a:p>
            <a:pPr indent="0" lvl="0" marL="0" rtl="0" algn="l">
              <a:spcBef>
                <a:spcPts val="1200"/>
              </a:spcBef>
              <a:spcAft>
                <a:spcPts val="0"/>
              </a:spcAft>
              <a:buNone/>
            </a:pPr>
            <a:r>
              <a:t/>
            </a:r>
            <a:endParaRPr sz="2200">
              <a:latin typeface="Montserrat"/>
              <a:ea typeface="Montserrat"/>
              <a:cs typeface="Montserrat"/>
              <a:sym typeface="Montserrat"/>
            </a:endParaRPr>
          </a:p>
          <a:p>
            <a:pPr indent="0" lvl="0" marL="0" rtl="0" algn="l">
              <a:spcBef>
                <a:spcPts val="1200"/>
              </a:spcBef>
              <a:spcAft>
                <a:spcPts val="1200"/>
              </a:spcAft>
              <a:buNone/>
            </a:pPr>
            <a:r>
              <a:rPr lang="en-GB" sz="2200">
                <a:latin typeface="Montserrat"/>
                <a:ea typeface="Montserrat"/>
                <a:cs typeface="Montserrat"/>
                <a:sym typeface="Montserrat"/>
              </a:rPr>
              <a:t>Questions &amp; Reflections?</a:t>
            </a:r>
            <a:endParaRPr sz="2200">
              <a:latin typeface="Montserrat"/>
              <a:ea typeface="Montserrat"/>
              <a:cs typeface="Montserrat"/>
              <a:sym typeface="Montserrat"/>
            </a:endParaRPr>
          </a:p>
        </p:txBody>
      </p:sp>
      <p:sp>
        <p:nvSpPr>
          <p:cNvPr id="181" name="Google Shape;181;p29"/>
          <p:cNvSpPr txBox="1"/>
          <p:nvPr/>
        </p:nvSpPr>
        <p:spPr>
          <a:xfrm>
            <a:off x="287475" y="169490"/>
            <a:ext cx="67209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CHAPTER THREE </a:t>
            </a:r>
            <a:br>
              <a:rPr b="1" lang="en-GB" sz="4000">
                <a:solidFill>
                  <a:schemeClr val="dk2"/>
                </a:solidFill>
                <a:latin typeface="EB Garamond"/>
                <a:ea typeface="EB Garamond"/>
                <a:cs typeface="EB Garamond"/>
                <a:sym typeface="EB Garamond"/>
              </a:rPr>
            </a:br>
            <a:r>
              <a:rPr b="1" lang="en-GB" sz="3000">
                <a:solidFill>
                  <a:schemeClr val="dk2"/>
                </a:solidFill>
                <a:latin typeface="EB Garamond"/>
                <a:ea typeface="EB Garamond"/>
                <a:cs typeface="EB Garamond"/>
                <a:sym typeface="EB Garamond"/>
              </a:rPr>
              <a:t>The Furnace</a:t>
            </a:r>
            <a:endParaRPr b="1" sz="3000">
              <a:solidFill>
                <a:schemeClr val="dk2"/>
              </a:solidFill>
              <a:latin typeface="EB Garamond"/>
              <a:ea typeface="EB Garamond"/>
              <a:cs typeface="EB Garamond"/>
              <a:sym typeface="EB Garamond"/>
            </a:endParaRPr>
          </a:p>
        </p:txBody>
      </p:sp>
      <p:pic>
        <p:nvPicPr>
          <p:cNvPr id="182" name="Google Shape;182;p29"/>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30"/>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88" name="Google Shape;188;p30"/>
          <p:cNvSpPr txBox="1"/>
          <p:nvPr/>
        </p:nvSpPr>
        <p:spPr>
          <a:xfrm>
            <a:off x="287475" y="256407"/>
            <a:ext cx="67209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5000">
                <a:solidFill>
                  <a:srgbClr val="666666"/>
                </a:solidFill>
                <a:latin typeface="EB Garamond"/>
                <a:ea typeface="EB Garamond"/>
                <a:cs typeface="EB Garamond"/>
                <a:sym typeface="EB Garamond"/>
              </a:rPr>
              <a:t>WAIT A MINUTE …?</a:t>
            </a:r>
            <a:endParaRPr b="1" sz="5000">
              <a:solidFill>
                <a:srgbClr val="666666"/>
              </a:solidFill>
              <a:latin typeface="EB Garamond"/>
              <a:ea typeface="EB Garamond"/>
              <a:cs typeface="EB Garamond"/>
              <a:sym typeface="EB Garamond"/>
            </a:endParaRPr>
          </a:p>
        </p:txBody>
      </p:sp>
      <p:sp>
        <p:nvSpPr>
          <p:cNvPr id="189" name="Google Shape;189;p30"/>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90" name="Google Shape;190;p30"/>
          <p:cNvSpPr txBox="1"/>
          <p:nvPr/>
        </p:nvSpPr>
        <p:spPr>
          <a:xfrm>
            <a:off x="287475" y="1170772"/>
            <a:ext cx="6518700" cy="615600"/>
          </a:xfrm>
          <a:prstGeom prst="rect">
            <a:avLst/>
          </a:prstGeom>
          <a:noFill/>
          <a:ln>
            <a:noFill/>
          </a:ln>
        </p:spPr>
        <p:txBody>
          <a:bodyPr anchorCtr="0" anchor="t" bIns="91425" lIns="91425" spcFirstLastPara="1" rIns="91425" wrap="square" tIns="91425">
            <a:spAutoFit/>
          </a:bodyPr>
          <a:lstStyle/>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Who’s in the furnace?</a:t>
            </a:r>
            <a:endParaRPr sz="2800">
              <a:latin typeface="Montserrat"/>
              <a:ea typeface="Montserrat"/>
              <a:cs typeface="Montserrat"/>
              <a:sym typeface="Montserrat"/>
            </a:endParaRPr>
          </a:p>
        </p:txBody>
      </p:sp>
      <p:pic>
        <p:nvPicPr>
          <p:cNvPr id="191" name="Google Shape;191;p30"/>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31"/>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97" name="Google Shape;197;p31"/>
          <p:cNvSpPr txBox="1"/>
          <p:nvPr/>
        </p:nvSpPr>
        <p:spPr>
          <a:xfrm>
            <a:off x="287475" y="256407"/>
            <a:ext cx="67209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5000">
                <a:solidFill>
                  <a:srgbClr val="666666"/>
                </a:solidFill>
                <a:latin typeface="EB Garamond"/>
                <a:ea typeface="EB Garamond"/>
                <a:cs typeface="EB Garamond"/>
                <a:sym typeface="EB Garamond"/>
              </a:rPr>
              <a:t>COMPARE</a:t>
            </a:r>
            <a:endParaRPr b="1" sz="5000">
              <a:solidFill>
                <a:srgbClr val="666666"/>
              </a:solidFill>
              <a:latin typeface="EB Garamond"/>
              <a:ea typeface="EB Garamond"/>
              <a:cs typeface="EB Garamond"/>
              <a:sym typeface="EB Garamond"/>
            </a:endParaRPr>
          </a:p>
          <a:p>
            <a:pPr indent="0" lvl="0" marL="0" rtl="0" algn="l">
              <a:spcBef>
                <a:spcPts val="0"/>
              </a:spcBef>
              <a:spcAft>
                <a:spcPts val="0"/>
              </a:spcAft>
              <a:buNone/>
            </a:pPr>
            <a:r>
              <a:rPr b="1" lang="en-GB" sz="5000">
                <a:solidFill>
                  <a:srgbClr val="666666"/>
                </a:solidFill>
                <a:latin typeface="EB Garamond"/>
                <a:ea typeface="EB Garamond"/>
                <a:cs typeface="EB Garamond"/>
                <a:sym typeface="EB Garamond"/>
              </a:rPr>
              <a:t>&amp; CONTRAST</a:t>
            </a:r>
            <a:endParaRPr b="1" sz="5000">
              <a:solidFill>
                <a:srgbClr val="666666"/>
              </a:solidFill>
              <a:latin typeface="EB Garamond"/>
              <a:ea typeface="EB Garamond"/>
              <a:cs typeface="EB Garamond"/>
              <a:sym typeface="EB Garamond"/>
            </a:endParaRPr>
          </a:p>
        </p:txBody>
      </p:sp>
      <p:sp>
        <p:nvSpPr>
          <p:cNvPr id="198" name="Google Shape;198;p31"/>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99" name="Google Shape;199;p31"/>
          <p:cNvSpPr txBox="1"/>
          <p:nvPr/>
        </p:nvSpPr>
        <p:spPr>
          <a:xfrm>
            <a:off x="287475" y="2028022"/>
            <a:ext cx="6518700" cy="6156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800">
                <a:latin typeface="Montserrat"/>
                <a:ea typeface="Montserrat"/>
                <a:cs typeface="Montserrat"/>
                <a:sym typeface="Montserrat"/>
              </a:rPr>
              <a:t>God and idols</a:t>
            </a:r>
            <a:endParaRPr sz="2800">
              <a:latin typeface="Montserrat"/>
              <a:ea typeface="Montserrat"/>
              <a:cs typeface="Montserrat"/>
              <a:sym typeface="Montserrat"/>
            </a:endParaRPr>
          </a:p>
        </p:txBody>
      </p:sp>
      <p:pic>
        <p:nvPicPr>
          <p:cNvPr id="200" name="Google Shape;200;p31"/>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pic>
        <p:nvPicPr>
          <p:cNvPr id="64" name="Google Shape;64;p14"/>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65" name="Google Shape;65;p14"/>
          <p:cNvSpPr txBox="1"/>
          <p:nvPr/>
        </p:nvSpPr>
        <p:spPr>
          <a:xfrm>
            <a:off x="287475" y="-27504"/>
            <a:ext cx="67209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5000">
                <a:solidFill>
                  <a:schemeClr val="dk2"/>
                </a:solidFill>
                <a:latin typeface="EB Garamond"/>
                <a:ea typeface="EB Garamond"/>
                <a:cs typeface="EB Garamond"/>
                <a:sym typeface="EB Garamond"/>
              </a:rPr>
              <a:t>PRAYER </a:t>
            </a:r>
            <a:endParaRPr b="1" sz="5000">
              <a:solidFill>
                <a:schemeClr val="dk2"/>
              </a:solidFill>
              <a:latin typeface="EB Garamond"/>
              <a:ea typeface="EB Garamond"/>
              <a:cs typeface="EB Garamond"/>
              <a:sym typeface="EB Garamond"/>
            </a:endParaRPr>
          </a:p>
        </p:txBody>
      </p:sp>
      <p:sp>
        <p:nvSpPr>
          <p:cNvPr id="66" name="Google Shape;66;p14"/>
          <p:cNvSpPr txBox="1"/>
          <p:nvPr/>
        </p:nvSpPr>
        <p:spPr>
          <a:xfrm>
            <a:off x="388475" y="1081636"/>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67" name="Google Shape;67;p14"/>
          <p:cNvSpPr txBox="1"/>
          <p:nvPr/>
        </p:nvSpPr>
        <p:spPr>
          <a:xfrm>
            <a:off x="287475" y="781375"/>
            <a:ext cx="6720900" cy="41250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1600">
                <a:latin typeface="Montserrat"/>
                <a:ea typeface="Montserrat"/>
                <a:cs typeface="Montserrat"/>
                <a:sym typeface="Montserrat"/>
              </a:rPr>
              <a:t>“Praise to the God of Shadrach, Meshach, and Abednego! </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He sent his angel to rescue his servants who trusted in him. </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They defied the king’s command and were willing to die rather than serve or worship any god except their own God.”     </a:t>
            </a:r>
            <a:r>
              <a:rPr i="1" lang="en-GB" sz="1600">
                <a:latin typeface="Montserrat"/>
                <a:ea typeface="Montserrat"/>
                <a:cs typeface="Montserrat"/>
                <a:sym typeface="Montserrat"/>
              </a:rPr>
              <a:t>(Daniel 2.20-23)</a:t>
            </a:r>
            <a:endParaRPr i="1"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Almighty God, </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Give us the same courage to trust you </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In the challenges of our lives. </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Send your angels in our time of need,</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And preserve us.</a:t>
            </a:r>
            <a:endParaRPr sz="1600">
              <a:latin typeface="Montserrat"/>
              <a:ea typeface="Montserrat"/>
              <a:cs typeface="Montserrat"/>
              <a:sym typeface="Montserrat"/>
            </a:endParaRPr>
          </a:p>
          <a:p>
            <a:pPr indent="0" lvl="0" marL="0" rtl="0" algn="l">
              <a:lnSpc>
                <a:spcPct val="150000"/>
              </a:lnSpc>
              <a:spcBef>
                <a:spcPts val="0"/>
              </a:spcBef>
              <a:spcAft>
                <a:spcPts val="0"/>
              </a:spcAft>
              <a:buNone/>
            </a:pPr>
            <a:r>
              <a:rPr lang="en-GB" sz="1600">
                <a:latin typeface="Montserrat"/>
                <a:ea typeface="Montserrat"/>
                <a:cs typeface="Montserrat"/>
                <a:sym typeface="Montserrat"/>
              </a:rPr>
              <a:t>Amen.</a:t>
            </a:r>
            <a:endParaRPr sz="1600">
              <a:latin typeface="Montserrat"/>
              <a:ea typeface="Montserrat"/>
              <a:cs typeface="Montserrat"/>
              <a:sym typeface="Montserrat"/>
            </a:endParaRPr>
          </a:p>
        </p:txBody>
      </p:sp>
      <p:pic>
        <p:nvPicPr>
          <p:cNvPr id="68" name="Google Shape;68;p14"/>
          <p:cNvPicPr preferRelativeResize="0"/>
          <p:nvPr/>
        </p:nvPicPr>
        <p:blipFill rotWithShape="1">
          <a:blip r:embed="rId4">
            <a:alphaModFix/>
          </a:blip>
          <a:srcRect b="0" l="27395" r="30361" t="0"/>
          <a:stretch/>
        </p:blipFill>
        <p:spPr>
          <a:xfrm>
            <a:off x="6989700" y="0"/>
            <a:ext cx="2172825"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32"/>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206" name="Google Shape;206;p32"/>
          <p:cNvSpPr txBox="1"/>
          <p:nvPr/>
        </p:nvSpPr>
        <p:spPr>
          <a:xfrm>
            <a:off x="287475" y="256407"/>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FINAL THOUGHTS</a:t>
            </a:r>
            <a:endParaRPr b="1" sz="4000">
              <a:solidFill>
                <a:schemeClr val="dk2"/>
              </a:solidFill>
              <a:latin typeface="EB Garamond"/>
              <a:ea typeface="EB Garamond"/>
              <a:cs typeface="EB Garamond"/>
              <a:sym typeface="EB Garamond"/>
            </a:endParaRPr>
          </a:p>
        </p:txBody>
      </p:sp>
      <p:sp>
        <p:nvSpPr>
          <p:cNvPr id="207" name="Google Shape;207;p32"/>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208" name="Google Shape;208;p32"/>
          <p:cNvSpPr txBox="1"/>
          <p:nvPr/>
        </p:nvSpPr>
        <p:spPr>
          <a:xfrm>
            <a:off x="287475" y="1056800"/>
            <a:ext cx="6375300" cy="3186300"/>
          </a:xfrm>
          <a:prstGeom prst="rect">
            <a:avLst/>
          </a:prstGeom>
          <a:solidFill>
            <a:schemeClr val="dk2"/>
          </a:solid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1500">
                <a:solidFill>
                  <a:schemeClr val="lt1"/>
                </a:solidFill>
                <a:latin typeface="Montserrat"/>
                <a:ea typeface="Montserrat"/>
                <a:cs typeface="Montserrat"/>
                <a:sym typeface="Montserrat"/>
              </a:rPr>
              <a:t>28 Then Nebuchadnezzar said, “Praise to the God of Shadrach, Meshach, and Abednego! He sent his angel to rescue his servants who trusted in him. They defied the king’s command and were willing to die rather than serve or worship any god except their own God. 29 Therefore, I make this decree: If any people, whatever their race or nation or language, speak a word against the God of Shadrach, Meshach, and Abednego, they will be torn limb from limb, and their houses will be turned into heaps of rubble. There is no other god who can rescue like this!”</a:t>
            </a:r>
            <a:endParaRPr sz="1500">
              <a:solidFill>
                <a:schemeClr val="lt1"/>
              </a:solidFill>
              <a:latin typeface="Montserrat"/>
              <a:ea typeface="Montserrat"/>
              <a:cs typeface="Montserrat"/>
              <a:sym typeface="Montserrat"/>
            </a:endParaRPr>
          </a:p>
        </p:txBody>
      </p:sp>
      <p:sp>
        <p:nvSpPr>
          <p:cNvPr id="209" name="Google Shape;209;p32"/>
          <p:cNvSpPr txBox="1"/>
          <p:nvPr/>
        </p:nvSpPr>
        <p:spPr>
          <a:xfrm>
            <a:off x="287475" y="4396067"/>
            <a:ext cx="6518700" cy="538800"/>
          </a:xfrm>
          <a:prstGeom prst="rect">
            <a:avLst/>
          </a:prstGeom>
          <a:noFill/>
          <a:ln>
            <a:noFill/>
          </a:ln>
        </p:spPr>
        <p:txBody>
          <a:bodyPr anchorCtr="0" anchor="t" bIns="91425" lIns="91425" spcFirstLastPara="1" rIns="91425" wrap="square" tIns="91425">
            <a:spAutoFit/>
          </a:bodyPr>
          <a:lstStyle/>
          <a:p>
            <a:pPr indent="-374650" lvl="0" marL="457200" rtl="0" algn="l">
              <a:lnSpc>
                <a:spcPct val="150000"/>
              </a:lnSpc>
              <a:spcBef>
                <a:spcPts val="0"/>
              </a:spcBef>
              <a:spcAft>
                <a:spcPts val="0"/>
              </a:spcAft>
              <a:buSzPts val="2300"/>
              <a:buFont typeface="Montserrat"/>
              <a:buChar char="●"/>
            </a:pPr>
            <a:r>
              <a:rPr lang="en-GB" sz="2300">
                <a:latin typeface="Montserrat"/>
                <a:ea typeface="Montserrat"/>
                <a:cs typeface="Montserrat"/>
                <a:sym typeface="Montserrat"/>
              </a:rPr>
              <a:t>What’s going on here?</a:t>
            </a:r>
            <a:endParaRPr sz="23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4" name="Google Shape;74;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Step into Babylon in 600 BC, the greatest city of the ancient world, at the height of the Neo-Babylonian Empire under Nebuchadnezzar II. This AI reconstruction explores the Hanging Gardens, the Ishtar Gate, the Tower of Babel (Etemenanki), and daily life in ancient Mesopotamia through a cinematic historical experience.&#10;&#10;DISCLAIMER: Created using AI reconstruction for educational purposes.&#10;&#10;Business inquiries, collaborations, and project proposals:&#10;ancientopportunities@gmail.com" id="75" name="Google Shape;75;p15" title="Babylon in 600 BC — Inside the World’s Greatest Ancient City (AI Reconstruction)">
            <a:hlinkClick r:id="rId3"/>
          </p:cNvPr>
          <p:cNvPicPr preferRelativeResize="0"/>
          <p:nvPr/>
        </p:nvPicPr>
        <p:blipFill>
          <a:blip r:embed="rId4">
            <a:alphaModFix/>
          </a:blip>
          <a:stretch>
            <a:fillRect/>
          </a:stretch>
        </p:blipFill>
        <p:spPr>
          <a:xfrm>
            <a:off x="3048000" y="1714500"/>
            <a:ext cx="3048000" cy="1714500"/>
          </a:xfrm>
          <a:prstGeom prst="rect">
            <a:avLst/>
          </a:prstGeom>
          <a:noFill/>
          <a:ln>
            <a:noFill/>
          </a:ln>
        </p:spPr>
      </p:pic>
      <p:pic>
        <p:nvPicPr>
          <p:cNvPr descr="Step into Babylon in 600 BC, the greatest city of the ancient world, at the height of the Neo-Babylonian Empire under Nebuchadnezzar II. This AI reconstruction explores the Hanging Gardens, the Ishtar Gate, the Tower of Babel (Etemenanki), and daily life in ancient Mesopotamia through a cinematic historical experience.&#10;&#10;DISCLAIMER: Created using AI reconstruction for educational purposes.&#10;&#10;Business inquiries, collaborations, and project proposals:&#10;ancientopportunities@gmail.com" id="76" name="Google Shape;76;p15" title="Babylon in 600 BC — Inside the World’s Greatest Ancient City (AI Reconstruction)">
            <a:hlinkClick r:id="rId5"/>
          </p:cNvPr>
          <p:cNvPicPr preferRelativeResize="0"/>
          <p:nvPr/>
        </p:nvPicPr>
        <p:blipFill>
          <a:blip r:embed="rId4">
            <a:alphaModFix/>
          </a:blip>
          <a:stretch>
            <a:fillRect/>
          </a:stretch>
        </p:blipFill>
        <p:spPr>
          <a:xfrm>
            <a:off x="3048000" y="1714500"/>
            <a:ext cx="3048000" cy="1714500"/>
          </a:xfrm>
          <a:prstGeom prst="rect">
            <a:avLst/>
          </a:prstGeom>
          <a:noFill/>
          <a:ln>
            <a:noFill/>
          </a:ln>
        </p:spPr>
      </p:pic>
      <p:pic>
        <p:nvPicPr>
          <p:cNvPr descr="Step into Babylon in 600 BC, the greatest city of the ancient world, at the height of the Neo-Babylonian Empire under Nebuchadnezzar II. This AI reconstruction explores the Hanging Gardens, the Ishtar Gate, the Tower of Babel (Etemenanki), and daily life in ancient Mesopotamia through a cinematic historical experience.&#10;&#10;DISCLAIMER: Created using AI reconstruction for educational purposes.&#10;&#10;Business inquiries, collaborations, and project proposals:&#10;ancientopportunities@gmail.com" id="77" name="Google Shape;77;p15" title="Babylon in 600 BC — Inside the World’s Greatest Ancient City (AI Reconstruction)">
            <a:hlinkClick r:id="rId6"/>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1000"/>
                                        <p:tgtEl>
                                          <p:spTgt spid="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6"/>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83" name="Google Shape;83;p16"/>
          <p:cNvSpPr txBox="1"/>
          <p:nvPr/>
        </p:nvSpPr>
        <p:spPr>
          <a:xfrm>
            <a:off x="287475" y="29637"/>
            <a:ext cx="67209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5000">
                <a:solidFill>
                  <a:schemeClr val="dk2"/>
                </a:solidFill>
                <a:latin typeface="EB Garamond"/>
                <a:ea typeface="EB Garamond"/>
                <a:cs typeface="EB Garamond"/>
                <a:sym typeface="EB Garamond"/>
              </a:rPr>
              <a:t>CHAPTER THREE</a:t>
            </a:r>
            <a:r>
              <a:rPr b="1" lang="en-GB" sz="4000">
                <a:solidFill>
                  <a:schemeClr val="dk2"/>
                </a:solidFill>
                <a:latin typeface="EB Garamond"/>
                <a:ea typeface="EB Garamond"/>
                <a:cs typeface="EB Garamond"/>
                <a:sym typeface="EB Garamond"/>
              </a:rPr>
              <a:t> </a:t>
            </a:r>
            <a:br>
              <a:rPr b="1" lang="en-GB" sz="4000">
                <a:solidFill>
                  <a:schemeClr val="dk2"/>
                </a:solidFill>
                <a:latin typeface="EB Garamond"/>
                <a:ea typeface="EB Garamond"/>
                <a:cs typeface="EB Garamond"/>
                <a:sym typeface="EB Garamond"/>
              </a:rPr>
            </a:br>
            <a:r>
              <a:rPr b="1" lang="en-GB" sz="3000">
                <a:solidFill>
                  <a:schemeClr val="dk2"/>
                </a:solidFill>
                <a:latin typeface="EB Garamond"/>
                <a:ea typeface="EB Garamond"/>
                <a:cs typeface="EB Garamond"/>
                <a:sym typeface="EB Garamond"/>
              </a:rPr>
              <a:t>The Statue &amp; the Furnace</a:t>
            </a:r>
            <a:endParaRPr b="1" sz="3000">
              <a:solidFill>
                <a:schemeClr val="dk2"/>
              </a:solidFill>
              <a:latin typeface="EB Garamond"/>
              <a:ea typeface="EB Garamond"/>
              <a:cs typeface="EB Garamond"/>
              <a:sym typeface="EB Garamond"/>
            </a:endParaRPr>
          </a:p>
        </p:txBody>
      </p:sp>
      <p:sp>
        <p:nvSpPr>
          <p:cNvPr id="84" name="Google Shape;84;p16"/>
          <p:cNvSpPr txBox="1"/>
          <p:nvPr/>
        </p:nvSpPr>
        <p:spPr>
          <a:xfrm>
            <a:off x="388475" y="1429602"/>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85" name="Google Shape;85;p16"/>
          <p:cNvSpPr txBox="1"/>
          <p:nvPr/>
        </p:nvSpPr>
        <p:spPr>
          <a:xfrm>
            <a:off x="287475" y="1353543"/>
            <a:ext cx="6518700" cy="3709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200">
                <a:latin typeface="Montserrat"/>
                <a:ea typeface="Montserrat"/>
                <a:cs typeface="Montserrat"/>
                <a:sym typeface="Montserrat"/>
              </a:rPr>
              <a:t>“King Nebuchadnezzar made a gold statue ninety feet tall and nine feet wide” (v 1)</a:t>
            </a:r>
            <a:endParaRPr sz="2200">
              <a:latin typeface="Montserrat"/>
              <a:ea typeface="Montserrat"/>
              <a:cs typeface="Montserrat"/>
              <a:sym typeface="Montserrat"/>
            </a:endParaRPr>
          </a:p>
          <a:p>
            <a:pPr indent="0" lvl="0" marL="0" rtl="0" algn="l">
              <a:spcBef>
                <a:spcPts val="0"/>
              </a:spcBef>
              <a:spcAft>
                <a:spcPts val="0"/>
              </a:spcAft>
              <a:buNone/>
            </a:pPr>
            <a:r>
              <a:rPr b="1" lang="en-GB" sz="3000">
                <a:solidFill>
                  <a:schemeClr val="dk2"/>
                </a:solidFill>
                <a:latin typeface="EB Garamond"/>
                <a:ea typeface="EB Garamond"/>
                <a:cs typeface="EB Garamond"/>
                <a:sym typeface="EB Garamond"/>
              </a:rPr>
              <a:t>Theme</a:t>
            </a:r>
            <a:endParaRPr b="1" sz="3000">
              <a:solidFill>
                <a:schemeClr val="dk2"/>
              </a:solidFill>
              <a:latin typeface="EB Garamond"/>
              <a:ea typeface="EB Garamond"/>
              <a:cs typeface="EB Garamond"/>
              <a:sym typeface="EB Garamond"/>
            </a:endParaRPr>
          </a:p>
          <a:p>
            <a:pPr indent="0" lvl="0" marL="0" rtl="0" algn="l">
              <a:spcBef>
                <a:spcPts val="0"/>
              </a:spcBef>
              <a:spcAft>
                <a:spcPts val="0"/>
              </a:spcAft>
              <a:buNone/>
            </a:pPr>
            <a:r>
              <a:t/>
            </a:r>
            <a:endParaRPr b="1" sz="1200">
              <a:solidFill>
                <a:schemeClr val="dk2"/>
              </a:solidFill>
              <a:latin typeface="EB Garamond"/>
              <a:ea typeface="EB Garamond"/>
              <a:cs typeface="EB Garamond"/>
              <a:sym typeface="EB Garamond"/>
            </a:endParaRPr>
          </a:p>
          <a:p>
            <a:pPr indent="0" lvl="0" marL="0" rtl="0" algn="l">
              <a:lnSpc>
                <a:spcPct val="150000"/>
              </a:lnSpc>
              <a:spcBef>
                <a:spcPts val="0"/>
              </a:spcBef>
              <a:spcAft>
                <a:spcPts val="0"/>
              </a:spcAft>
              <a:buNone/>
            </a:pPr>
            <a:r>
              <a:rPr lang="en-GB" sz="2200">
                <a:latin typeface="Montserrat"/>
                <a:ea typeface="Montserrat"/>
                <a:cs typeface="Montserrat"/>
                <a:sym typeface="Montserrat"/>
              </a:rPr>
              <a:t>“[W]e want to make it clear to you, Your Majesty, that we will never serve your gods or worship the gold statue you have set up.” </a:t>
            </a:r>
            <a:br>
              <a:rPr lang="en-GB" sz="2200">
                <a:latin typeface="Montserrat"/>
                <a:ea typeface="Montserrat"/>
                <a:cs typeface="Montserrat"/>
                <a:sym typeface="Montserrat"/>
              </a:rPr>
            </a:br>
            <a:r>
              <a:rPr lang="en-GB" sz="2200">
                <a:latin typeface="Montserrat"/>
                <a:ea typeface="Montserrat"/>
                <a:cs typeface="Montserrat"/>
                <a:sym typeface="Montserrat"/>
              </a:rPr>
              <a:t>(v 18)</a:t>
            </a:r>
            <a:endParaRPr sz="2200">
              <a:latin typeface="Montserrat"/>
              <a:ea typeface="Montserrat"/>
              <a:cs typeface="Montserrat"/>
              <a:sym typeface="Montserrat"/>
            </a:endParaRPr>
          </a:p>
        </p:txBody>
      </p:sp>
      <p:pic>
        <p:nvPicPr>
          <p:cNvPr id="86" name="Google Shape;86;p16"/>
          <p:cNvPicPr preferRelativeResize="0"/>
          <p:nvPr/>
        </p:nvPicPr>
        <p:blipFill rotWithShape="1">
          <a:blip r:embed="rId4">
            <a:alphaModFix/>
          </a:blip>
          <a:srcRect b="0" l="27395" r="30361" t="0"/>
          <a:stretch/>
        </p:blipFill>
        <p:spPr>
          <a:xfrm>
            <a:off x="6989700" y="0"/>
            <a:ext cx="2172825"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7"/>
          <p:cNvPicPr preferRelativeResize="0"/>
          <p:nvPr/>
        </p:nvPicPr>
        <p:blipFill rotWithShape="1">
          <a:blip r:embed="rId3">
            <a:alphaModFix/>
          </a:blip>
          <a:srcRect b="43751" l="0" r="0" t="0"/>
          <a:stretch/>
        </p:blipFill>
        <p:spPr>
          <a:xfrm>
            <a:off x="0" y="0"/>
            <a:ext cx="9144000" cy="5143500"/>
          </a:xfrm>
          <a:prstGeom prst="rect">
            <a:avLst/>
          </a:prstGeom>
          <a:noFill/>
          <a:ln>
            <a:noFill/>
          </a:ln>
        </p:spPr>
      </p:pic>
      <p:sp>
        <p:nvSpPr>
          <p:cNvPr id="92" name="Google Shape;92;p17"/>
          <p:cNvSpPr txBox="1"/>
          <p:nvPr/>
        </p:nvSpPr>
        <p:spPr>
          <a:xfrm>
            <a:off x="117725" y="108321"/>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lt1"/>
                </a:solidFill>
                <a:latin typeface="EB Garamond"/>
                <a:ea typeface="EB Garamond"/>
                <a:cs typeface="EB Garamond"/>
                <a:sym typeface="EB Garamond"/>
              </a:rPr>
              <a:t>VERSES 1-18 </a:t>
            </a:r>
            <a:endParaRPr b="1" sz="3000">
              <a:solidFill>
                <a:schemeClr val="lt1"/>
              </a:solidFill>
              <a:latin typeface="EB Garamond"/>
              <a:ea typeface="EB Garamond"/>
              <a:cs typeface="EB Garamond"/>
              <a:sym typeface="EB 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idx="1" type="body"/>
          </p:nvPr>
        </p:nvSpPr>
        <p:spPr>
          <a:xfrm>
            <a:off x="311700" y="1397650"/>
            <a:ext cx="8520600" cy="2506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200">
                <a:latin typeface="Montserrat"/>
                <a:ea typeface="Montserrat"/>
                <a:cs typeface="Montserrat"/>
                <a:sym typeface="Montserrat"/>
              </a:rPr>
              <a:t>Verses 1-18</a:t>
            </a:r>
            <a:endParaRPr sz="2200">
              <a:latin typeface="Montserrat"/>
              <a:ea typeface="Montserrat"/>
              <a:cs typeface="Montserrat"/>
              <a:sym typeface="Montserrat"/>
            </a:endParaRPr>
          </a:p>
          <a:p>
            <a:pPr indent="0" lvl="0" marL="0" rtl="0" algn="l">
              <a:spcBef>
                <a:spcPts val="1200"/>
              </a:spcBef>
              <a:spcAft>
                <a:spcPts val="0"/>
              </a:spcAft>
              <a:buNone/>
            </a:pPr>
            <a:r>
              <a:t/>
            </a:r>
            <a:endParaRPr sz="2200">
              <a:latin typeface="Montserrat"/>
              <a:ea typeface="Montserrat"/>
              <a:cs typeface="Montserrat"/>
              <a:sym typeface="Montserrat"/>
            </a:endParaRPr>
          </a:p>
          <a:p>
            <a:pPr indent="0" lvl="0" marL="0" rtl="0" algn="l">
              <a:spcBef>
                <a:spcPts val="1200"/>
              </a:spcBef>
              <a:spcAft>
                <a:spcPts val="1200"/>
              </a:spcAft>
              <a:buNone/>
            </a:pPr>
            <a:r>
              <a:rPr lang="en-GB" sz="2200">
                <a:latin typeface="Montserrat"/>
                <a:ea typeface="Montserrat"/>
                <a:cs typeface="Montserrat"/>
                <a:sym typeface="Montserrat"/>
              </a:rPr>
              <a:t>Questions &amp; Reflections?</a:t>
            </a:r>
            <a:endParaRPr sz="2200">
              <a:latin typeface="Montserrat"/>
              <a:ea typeface="Montserrat"/>
              <a:cs typeface="Montserrat"/>
              <a:sym typeface="Montserrat"/>
            </a:endParaRPr>
          </a:p>
        </p:txBody>
      </p:sp>
      <p:pic>
        <p:nvPicPr>
          <p:cNvPr id="98" name="Google Shape;98;p18"/>
          <p:cNvPicPr preferRelativeResize="0"/>
          <p:nvPr/>
        </p:nvPicPr>
        <p:blipFill rotWithShape="1">
          <a:blip r:embed="rId3">
            <a:alphaModFix/>
          </a:blip>
          <a:srcRect b="0" l="27395" r="30361" t="0"/>
          <a:stretch/>
        </p:blipFill>
        <p:spPr>
          <a:xfrm>
            <a:off x="6989700" y="0"/>
            <a:ext cx="2172825" cy="5143500"/>
          </a:xfrm>
          <a:prstGeom prst="rect">
            <a:avLst/>
          </a:prstGeom>
          <a:noFill/>
          <a:ln>
            <a:noFill/>
          </a:ln>
        </p:spPr>
      </p:pic>
      <p:sp>
        <p:nvSpPr>
          <p:cNvPr id="99" name="Google Shape;99;p18"/>
          <p:cNvSpPr txBox="1"/>
          <p:nvPr/>
        </p:nvSpPr>
        <p:spPr>
          <a:xfrm>
            <a:off x="287475" y="169490"/>
            <a:ext cx="67209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5000">
                <a:solidFill>
                  <a:schemeClr val="dk2"/>
                </a:solidFill>
                <a:latin typeface="EB Garamond"/>
                <a:ea typeface="EB Garamond"/>
                <a:cs typeface="EB Garamond"/>
                <a:sym typeface="EB Garamond"/>
              </a:rPr>
              <a:t>CHAPTER THREE</a:t>
            </a:r>
            <a:r>
              <a:rPr b="1" lang="en-GB" sz="4000">
                <a:solidFill>
                  <a:schemeClr val="dk2"/>
                </a:solidFill>
                <a:latin typeface="EB Garamond"/>
                <a:ea typeface="EB Garamond"/>
                <a:cs typeface="EB Garamond"/>
                <a:sym typeface="EB Garamond"/>
              </a:rPr>
              <a:t> </a:t>
            </a:r>
            <a:br>
              <a:rPr b="1" lang="en-GB" sz="4000">
                <a:solidFill>
                  <a:schemeClr val="dk2"/>
                </a:solidFill>
                <a:latin typeface="EB Garamond"/>
                <a:ea typeface="EB Garamond"/>
                <a:cs typeface="EB Garamond"/>
                <a:sym typeface="EB Garamond"/>
              </a:rPr>
            </a:br>
            <a:r>
              <a:rPr b="1" lang="en-GB" sz="3000">
                <a:solidFill>
                  <a:schemeClr val="dk2"/>
                </a:solidFill>
                <a:latin typeface="EB Garamond"/>
                <a:ea typeface="EB Garamond"/>
                <a:cs typeface="EB Garamond"/>
                <a:sym typeface="EB Garamond"/>
              </a:rPr>
              <a:t>The Statue</a:t>
            </a:r>
            <a:endParaRPr b="1" sz="3000">
              <a:solidFill>
                <a:schemeClr val="dk2"/>
              </a:solidFill>
              <a:latin typeface="EB Garamond"/>
              <a:ea typeface="EB Garamond"/>
              <a:cs typeface="EB Garamond"/>
              <a:sym typeface="EB Garamo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5287800" y="224347"/>
            <a:ext cx="3726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3120">
                <a:solidFill>
                  <a:schemeClr val="dk2"/>
                </a:solidFill>
                <a:latin typeface="EB Garamond"/>
                <a:ea typeface="EB Garamond"/>
                <a:cs typeface="EB Garamond"/>
                <a:sym typeface="EB Garamond"/>
              </a:rPr>
              <a:t>GOLDEN STATUE</a:t>
            </a:r>
            <a:endParaRPr b="1" sz="3120">
              <a:solidFill>
                <a:schemeClr val="dk2"/>
              </a:solidFill>
              <a:latin typeface="EB Garamond"/>
              <a:ea typeface="EB Garamond"/>
              <a:cs typeface="EB Garamond"/>
              <a:sym typeface="EB Garamond"/>
            </a:endParaRPr>
          </a:p>
        </p:txBody>
      </p:sp>
      <p:sp>
        <p:nvSpPr>
          <p:cNvPr id="105" name="Google Shape;105;p19"/>
          <p:cNvSpPr txBox="1"/>
          <p:nvPr>
            <p:ph idx="1" type="body"/>
          </p:nvPr>
        </p:nvSpPr>
        <p:spPr>
          <a:xfrm>
            <a:off x="5287800" y="897846"/>
            <a:ext cx="35445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SzPts val="1018"/>
              <a:buNone/>
            </a:pPr>
            <a:r>
              <a:rPr lang="en-GB" sz="1765">
                <a:latin typeface="Montserrat"/>
                <a:ea typeface="Montserrat"/>
                <a:cs typeface="Montserrat"/>
                <a:sym typeface="Montserrat"/>
              </a:rPr>
              <a:t>“People of all races and nations and languages, listen to the king’s command! When you hear the sound of the horn, flute, zither, lyre, harp, pipes, and other musical instruments, bow to the ground to worship King Nebuchadnezzar’s gold statue. Anyone who refuses to obey will immediately be thrown into a blazing furnace.”</a:t>
            </a:r>
            <a:endParaRPr sz="1765">
              <a:latin typeface="Montserrat"/>
              <a:ea typeface="Montserrat"/>
              <a:cs typeface="Montserrat"/>
              <a:sym typeface="Montserrat"/>
            </a:endParaRPr>
          </a:p>
        </p:txBody>
      </p:sp>
      <p:pic>
        <p:nvPicPr>
          <p:cNvPr id="106" name="Google Shape;106;p19"/>
          <p:cNvPicPr preferRelativeResize="0"/>
          <p:nvPr/>
        </p:nvPicPr>
        <p:blipFill>
          <a:blip r:embed="rId3">
            <a:alphaModFix/>
          </a:blip>
          <a:stretch>
            <a:fillRect/>
          </a:stretch>
        </p:blipFill>
        <p:spPr>
          <a:xfrm>
            <a:off x="3" y="3"/>
            <a:ext cx="51435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20"/>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12" name="Google Shape;112;p20"/>
          <p:cNvSpPr txBox="1"/>
          <p:nvPr/>
        </p:nvSpPr>
        <p:spPr>
          <a:xfrm>
            <a:off x="287475" y="230957"/>
            <a:ext cx="67209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5000">
                <a:solidFill>
                  <a:schemeClr val="dk2"/>
                </a:solidFill>
                <a:latin typeface="EB Garamond"/>
                <a:ea typeface="EB Garamond"/>
                <a:cs typeface="EB Garamond"/>
                <a:sym typeface="EB Garamond"/>
              </a:rPr>
              <a:t>MEANING</a:t>
            </a:r>
            <a:endParaRPr b="1" sz="5000">
              <a:solidFill>
                <a:schemeClr val="dk2"/>
              </a:solidFill>
              <a:latin typeface="EB Garamond"/>
              <a:ea typeface="EB Garamond"/>
              <a:cs typeface="EB Garamond"/>
              <a:sym typeface="EB Garamond"/>
            </a:endParaRPr>
          </a:p>
        </p:txBody>
      </p:sp>
      <p:sp>
        <p:nvSpPr>
          <p:cNvPr id="113" name="Google Shape;113;p20"/>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14" name="Google Shape;114;p20"/>
          <p:cNvSpPr txBox="1"/>
          <p:nvPr/>
        </p:nvSpPr>
        <p:spPr>
          <a:xfrm>
            <a:off x="287475" y="1077422"/>
            <a:ext cx="6518700" cy="646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3000">
                <a:latin typeface="Montserrat"/>
                <a:ea typeface="Montserrat"/>
                <a:cs typeface="Montserrat"/>
                <a:sym typeface="Montserrat"/>
              </a:rPr>
              <a:t>What does the statue represent?</a:t>
            </a:r>
            <a:endParaRPr sz="3000">
              <a:latin typeface="Montserrat"/>
              <a:ea typeface="Montserrat"/>
              <a:cs typeface="Montserrat"/>
              <a:sym typeface="Montserrat"/>
            </a:endParaRPr>
          </a:p>
        </p:txBody>
      </p:sp>
      <p:pic>
        <p:nvPicPr>
          <p:cNvPr id="115" name="Google Shape;115;p20"/>
          <p:cNvPicPr preferRelativeResize="0"/>
          <p:nvPr/>
        </p:nvPicPr>
        <p:blipFill rotWithShape="1">
          <a:blip r:embed="rId4">
            <a:alphaModFix/>
          </a:blip>
          <a:srcRect b="0" l="27395" r="30361" t="0"/>
          <a:stretch/>
        </p:blipFill>
        <p:spPr>
          <a:xfrm>
            <a:off x="6989700" y="0"/>
            <a:ext cx="2172825"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1" name="Google Shape;121;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2" name="Google Shape;122;p21"/>
          <p:cNvPicPr preferRelativeResize="0"/>
          <p:nvPr/>
        </p:nvPicPr>
        <p:blipFill>
          <a:blip r:embed="rId3">
            <a:alphaModFix/>
          </a:blip>
          <a:stretch>
            <a:fillRect/>
          </a:stretch>
        </p:blipFill>
        <p:spPr>
          <a:xfrm>
            <a:off x="0" y="-300987"/>
            <a:ext cx="9144000" cy="574546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