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Montserrat"/>
      <p:regular r:id="rId22"/>
      <p:bold r:id="rId23"/>
      <p:italic r:id="rId24"/>
      <p:boldItalic r:id="rId25"/>
    </p:embeddedFont>
    <p:embeddedFont>
      <p:font typeface="EB Garamond"/>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Montserrat-regular.fntdata"/><Relationship Id="rId21" Type="http://schemas.openxmlformats.org/officeDocument/2006/relationships/slide" Target="slides/slide16.xml"/><Relationship Id="rId24" Type="http://schemas.openxmlformats.org/officeDocument/2006/relationships/font" Target="fonts/Montserrat-italic.fntdata"/><Relationship Id="rId23"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EBGaramond-regular.fntdata"/><Relationship Id="rId25" Type="http://schemas.openxmlformats.org/officeDocument/2006/relationships/font" Target="fonts/Montserrat-boldItalic.fntdata"/><Relationship Id="rId28" Type="http://schemas.openxmlformats.org/officeDocument/2006/relationships/font" Target="fonts/EBGaramond-italic.fntdata"/><Relationship Id="rId27" Type="http://schemas.openxmlformats.org/officeDocument/2006/relationships/font" Target="fonts/EBGaramon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EBGaramond-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f6460aba2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f6460aba2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a4ed43fbe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a4ed43fbe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fa4ed43fb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fa4ed43fb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6c45936f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f6c45936f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fa4ed43fbe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fa4ed43fbe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fa4ed43fbe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fa4ed43fbe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fa4ed43fbe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fa4ed43fbe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fa4ed43fbe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fa4ed43fbe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8b9720259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8b9720259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fa4ed43fbe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fa4ed43fbe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fa4ed43fbe_1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fa4ed43fbe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fa4ed43fbe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fa4ed43fbe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a4ed43fbe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fa4ed43fbe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fa4ed43fbe_1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fa4ed43fbe_1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fa4ed43fbe_1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fa4ed43fbe_1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p:cNvPicPr preferRelativeResize="0"/>
          <p:nvPr/>
        </p:nvPicPr>
        <p:blipFill rotWithShape="1">
          <a:blip r:embed="rId3">
            <a:alphaModFix/>
          </a:blip>
          <a:srcRect b="4022" l="2035" r="1987" t="0"/>
          <a:stretch/>
        </p:blipFill>
        <p:spPr>
          <a:xfrm>
            <a:off x="0" y="0"/>
            <a:ext cx="9144000" cy="5143500"/>
          </a:xfrm>
          <a:prstGeom prst="rect">
            <a:avLst/>
          </a:prstGeom>
          <a:noFill/>
          <a:ln>
            <a:noFill/>
          </a:ln>
        </p:spPr>
      </p:pic>
      <p:sp>
        <p:nvSpPr>
          <p:cNvPr id="57" name="Google Shape;57;p13"/>
          <p:cNvSpPr txBox="1"/>
          <p:nvPr/>
        </p:nvSpPr>
        <p:spPr>
          <a:xfrm>
            <a:off x="458400" y="147625"/>
            <a:ext cx="4475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6000">
                <a:solidFill>
                  <a:schemeClr val="lt1"/>
                </a:solidFill>
                <a:latin typeface="EB Garamond"/>
                <a:ea typeface="EB Garamond"/>
                <a:cs typeface="EB Garamond"/>
                <a:sym typeface="EB Garamond"/>
              </a:rPr>
              <a:t>DANIEL</a:t>
            </a:r>
            <a:endParaRPr sz="6000">
              <a:solidFill>
                <a:schemeClr val="lt1"/>
              </a:solidFill>
              <a:latin typeface="EB Garamond"/>
              <a:ea typeface="EB Garamond"/>
              <a:cs typeface="EB Garamond"/>
              <a:sym typeface="EB Garamond"/>
            </a:endParaRPr>
          </a:p>
        </p:txBody>
      </p:sp>
      <p:sp>
        <p:nvSpPr>
          <p:cNvPr id="58" name="Google Shape;58;p13"/>
          <p:cNvSpPr txBox="1"/>
          <p:nvPr/>
        </p:nvSpPr>
        <p:spPr>
          <a:xfrm>
            <a:off x="458400" y="884428"/>
            <a:ext cx="44754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350">
                <a:solidFill>
                  <a:schemeClr val="lt1"/>
                </a:solidFill>
                <a:latin typeface="EB Garamond"/>
                <a:ea typeface="EB Garamond"/>
                <a:cs typeface="EB Garamond"/>
                <a:sym typeface="EB Garamond"/>
              </a:rPr>
              <a:t>Righteous Hero of Faith</a:t>
            </a:r>
            <a:endParaRPr sz="2350">
              <a:solidFill>
                <a:schemeClr val="lt1"/>
              </a:solidFill>
              <a:latin typeface="EB Garamond"/>
              <a:ea typeface="EB Garamond"/>
              <a:cs typeface="EB Garamond"/>
              <a:sym typeface="EB Garamond"/>
            </a:endParaRPr>
          </a:p>
        </p:txBody>
      </p:sp>
      <p:sp>
        <p:nvSpPr>
          <p:cNvPr id="59" name="Google Shape;59;p13"/>
          <p:cNvSpPr txBox="1"/>
          <p:nvPr/>
        </p:nvSpPr>
        <p:spPr>
          <a:xfrm>
            <a:off x="482632" y="3743270"/>
            <a:ext cx="4475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lt1"/>
                </a:solidFill>
                <a:latin typeface="EB Garamond"/>
                <a:ea typeface="EB Garamond"/>
                <a:cs typeface="EB Garamond"/>
                <a:sym typeface="EB Garamond"/>
              </a:rPr>
              <a:t>PRAISE, PRIDE </a:t>
            </a:r>
            <a:br>
              <a:rPr lang="en-GB" sz="3000">
                <a:solidFill>
                  <a:schemeClr val="lt1"/>
                </a:solidFill>
                <a:latin typeface="EB Garamond"/>
                <a:ea typeface="EB Garamond"/>
                <a:cs typeface="EB Garamond"/>
                <a:sym typeface="EB Garamond"/>
              </a:rPr>
            </a:br>
            <a:r>
              <a:rPr lang="en-GB" sz="3000">
                <a:solidFill>
                  <a:schemeClr val="lt1"/>
                </a:solidFill>
                <a:latin typeface="EB Garamond"/>
                <a:ea typeface="EB Garamond"/>
                <a:cs typeface="EB Garamond"/>
                <a:sym typeface="EB Garamond"/>
              </a:rPr>
              <a:t>&amp; PROPHECY</a:t>
            </a:r>
            <a:endParaRPr sz="3000">
              <a:solidFill>
                <a:schemeClr val="lt1"/>
              </a:solidFill>
              <a:latin typeface="EB Garamond"/>
              <a:ea typeface="EB Garamond"/>
              <a:cs typeface="EB Garamond"/>
              <a:sym typeface="EB 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65" name="Google Shape;65;p14"/>
          <p:cNvSpPr txBox="1"/>
          <p:nvPr/>
        </p:nvSpPr>
        <p:spPr>
          <a:xfrm>
            <a:off x="287475" y="-27504"/>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PRAYER </a:t>
            </a:r>
            <a:endParaRPr b="1" sz="5000">
              <a:solidFill>
                <a:schemeClr val="dk2"/>
              </a:solidFill>
              <a:latin typeface="EB Garamond"/>
              <a:ea typeface="EB Garamond"/>
              <a:cs typeface="EB Garamond"/>
              <a:sym typeface="EB Garamond"/>
            </a:endParaRPr>
          </a:p>
        </p:txBody>
      </p:sp>
      <p:sp>
        <p:nvSpPr>
          <p:cNvPr id="66" name="Google Shape;66;p14"/>
          <p:cNvSpPr txBox="1"/>
          <p:nvPr/>
        </p:nvSpPr>
        <p:spPr>
          <a:xfrm>
            <a:off x="388475" y="1081636"/>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67" name="Google Shape;67;p14"/>
          <p:cNvSpPr txBox="1"/>
          <p:nvPr/>
        </p:nvSpPr>
        <p:spPr>
          <a:xfrm>
            <a:off x="287475" y="781375"/>
            <a:ext cx="6720900" cy="4125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1600">
                <a:latin typeface="Montserrat"/>
                <a:ea typeface="Montserrat"/>
                <a:cs typeface="Montserrat"/>
                <a:sym typeface="Montserrat"/>
              </a:rPr>
              <a:t>“I want you all to know about the miraculous signs and wonders the Most High God has performed for me.</a:t>
            </a:r>
            <a:endParaRPr sz="1600">
              <a:latin typeface="Montserrat"/>
              <a:ea typeface="Montserrat"/>
              <a:cs typeface="Montserrat"/>
              <a:sym typeface="Montserrat"/>
            </a:endParaRPr>
          </a:p>
          <a:p>
            <a:pPr indent="0" lvl="0" marL="457200" rtl="0" algn="l">
              <a:lnSpc>
                <a:spcPct val="150000"/>
              </a:lnSpc>
              <a:spcBef>
                <a:spcPts val="0"/>
              </a:spcBef>
              <a:spcAft>
                <a:spcPts val="0"/>
              </a:spcAft>
              <a:buNone/>
            </a:pPr>
            <a:r>
              <a:rPr lang="en-GB" sz="1600">
                <a:latin typeface="Montserrat"/>
                <a:ea typeface="Montserrat"/>
                <a:cs typeface="Montserrat"/>
                <a:sym typeface="Montserrat"/>
              </a:rPr>
              <a:t>How great are his signs,</a:t>
            </a:r>
            <a:endParaRPr sz="1600">
              <a:latin typeface="Montserrat"/>
              <a:ea typeface="Montserrat"/>
              <a:cs typeface="Montserrat"/>
              <a:sym typeface="Montserrat"/>
            </a:endParaRPr>
          </a:p>
          <a:p>
            <a:pPr indent="0" lvl="0" marL="457200" rtl="0" algn="l">
              <a:lnSpc>
                <a:spcPct val="150000"/>
              </a:lnSpc>
              <a:spcBef>
                <a:spcPts val="0"/>
              </a:spcBef>
              <a:spcAft>
                <a:spcPts val="0"/>
              </a:spcAft>
              <a:buNone/>
            </a:pPr>
            <a:r>
              <a:rPr lang="en-GB" sz="1600">
                <a:latin typeface="Montserrat"/>
                <a:ea typeface="Montserrat"/>
                <a:cs typeface="Montserrat"/>
                <a:sym typeface="Montserrat"/>
              </a:rPr>
              <a:t>    how powerful his wonders!</a:t>
            </a:r>
            <a:endParaRPr sz="1600">
              <a:latin typeface="Montserrat"/>
              <a:ea typeface="Montserrat"/>
              <a:cs typeface="Montserrat"/>
              <a:sym typeface="Montserrat"/>
            </a:endParaRPr>
          </a:p>
          <a:p>
            <a:pPr indent="0" lvl="0" marL="457200" rtl="0" algn="l">
              <a:lnSpc>
                <a:spcPct val="150000"/>
              </a:lnSpc>
              <a:spcBef>
                <a:spcPts val="0"/>
              </a:spcBef>
              <a:spcAft>
                <a:spcPts val="0"/>
              </a:spcAft>
              <a:buNone/>
            </a:pPr>
            <a:r>
              <a:rPr lang="en-GB" sz="1600">
                <a:latin typeface="Montserrat"/>
                <a:ea typeface="Montserrat"/>
                <a:cs typeface="Montserrat"/>
                <a:sym typeface="Montserrat"/>
              </a:rPr>
              <a:t>His kingdom will last forever,</a:t>
            </a:r>
            <a:endParaRPr sz="1600">
              <a:latin typeface="Montserrat"/>
              <a:ea typeface="Montserrat"/>
              <a:cs typeface="Montserrat"/>
              <a:sym typeface="Montserrat"/>
            </a:endParaRPr>
          </a:p>
          <a:p>
            <a:pPr indent="0" lvl="0" marL="457200" rtl="0" algn="l">
              <a:lnSpc>
                <a:spcPct val="150000"/>
              </a:lnSpc>
              <a:spcBef>
                <a:spcPts val="0"/>
              </a:spcBef>
              <a:spcAft>
                <a:spcPts val="0"/>
              </a:spcAft>
              <a:buNone/>
            </a:pPr>
            <a:r>
              <a:rPr lang="en-GB" sz="1600">
                <a:latin typeface="Montserrat"/>
                <a:ea typeface="Montserrat"/>
                <a:cs typeface="Montserrat"/>
                <a:sym typeface="Montserrat"/>
              </a:rPr>
              <a:t>    his rule through all generations.”     </a:t>
            </a:r>
            <a:r>
              <a:rPr i="1" lang="en-GB" sz="1600">
                <a:latin typeface="Montserrat"/>
                <a:ea typeface="Montserrat"/>
                <a:cs typeface="Montserrat"/>
                <a:sym typeface="Montserrat"/>
              </a:rPr>
              <a:t>(Daniel 4.2-3)</a:t>
            </a:r>
            <a:endParaRPr i="1" sz="1600">
              <a:latin typeface="Montserrat"/>
              <a:ea typeface="Montserrat"/>
              <a:cs typeface="Montserrat"/>
              <a:sym typeface="Montserrat"/>
            </a:endParaRPr>
          </a:p>
          <a:p>
            <a:pPr indent="0" lvl="0" marL="0" rtl="0" algn="l">
              <a:lnSpc>
                <a:spcPct val="150000"/>
              </a:lnSpc>
              <a:spcBef>
                <a:spcPts val="0"/>
              </a:spcBef>
              <a:spcAft>
                <a:spcPts val="0"/>
              </a:spcAft>
              <a:buNone/>
            </a:pPr>
            <a:r>
              <a:rPr lang="en-GB" sz="1600">
                <a:latin typeface="Montserrat"/>
                <a:ea typeface="Montserrat"/>
                <a:cs typeface="Montserrat"/>
                <a:sym typeface="Montserrat"/>
              </a:rPr>
              <a:t>…..</a:t>
            </a:r>
            <a:endParaRPr sz="1600">
              <a:latin typeface="Montserrat"/>
              <a:ea typeface="Montserrat"/>
              <a:cs typeface="Montserrat"/>
              <a:sym typeface="Montserrat"/>
            </a:endParaRPr>
          </a:p>
          <a:p>
            <a:pPr indent="0" lvl="0" marL="0" rtl="0" algn="l">
              <a:lnSpc>
                <a:spcPct val="150000"/>
              </a:lnSpc>
              <a:spcBef>
                <a:spcPts val="0"/>
              </a:spcBef>
              <a:spcAft>
                <a:spcPts val="0"/>
              </a:spcAft>
              <a:buNone/>
            </a:pPr>
            <a:r>
              <a:rPr lang="en-GB" sz="1600">
                <a:latin typeface="Montserrat"/>
                <a:ea typeface="Montserrat"/>
                <a:cs typeface="Montserrat"/>
                <a:sym typeface="Montserrat"/>
              </a:rPr>
              <a:t>praise and glorify and honor the King of heaven. </a:t>
            </a:r>
            <a:endParaRPr sz="1600">
              <a:latin typeface="Montserrat"/>
              <a:ea typeface="Montserrat"/>
              <a:cs typeface="Montserrat"/>
              <a:sym typeface="Montserrat"/>
            </a:endParaRPr>
          </a:p>
          <a:p>
            <a:pPr indent="0" lvl="0" marL="0" rtl="0" algn="l">
              <a:lnSpc>
                <a:spcPct val="150000"/>
              </a:lnSpc>
              <a:spcBef>
                <a:spcPts val="0"/>
              </a:spcBef>
              <a:spcAft>
                <a:spcPts val="0"/>
              </a:spcAft>
              <a:buNone/>
            </a:pPr>
            <a:r>
              <a:rPr lang="en-GB" sz="1600">
                <a:latin typeface="Montserrat"/>
                <a:ea typeface="Montserrat"/>
                <a:cs typeface="Montserrat"/>
                <a:sym typeface="Montserrat"/>
              </a:rPr>
              <a:t>All his acts are just and true, </a:t>
            </a:r>
            <a:endParaRPr sz="1600">
              <a:latin typeface="Montserrat"/>
              <a:ea typeface="Montserrat"/>
              <a:cs typeface="Montserrat"/>
              <a:sym typeface="Montserrat"/>
            </a:endParaRPr>
          </a:p>
          <a:p>
            <a:pPr indent="0" lvl="0" marL="0" rtl="0" algn="l">
              <a:lnSpc>
                <a:spcPct val="150000"/>
              </a:lnSpc>
              <a:spcBef>
                <a:spcPts val="0"/>
              </a:spcBef>
              <a:spcAft>
                <a:spcPts val="0"/>
              </a:spcAft>
              <a:buNone/>
            </a:pPr>
            <a:r>
              <a:rPr lang="en-GB" sz="1600">
                <a:latin typeface="Montserrat"/>
                <a:ea typeface="Montserrat"/>
                <a:cs typeface="Montserrat"/>
                <a:sym typeface="Montserrat"/>
              </a:rPr>
              <a:t>and he is able to humble the proud. 	(Daniel 4.37)</a:t>
            </a:r>
            <a:endParaRPr sz="1600">
              <a:latin typeface="Montserrat"/>
              <a:ea typeface="Montserrat"/>
              <a:cs typeface="Montserrat"/>
              <a:sym typeface="Montserrat"/>
            </a:endParaRPr>
          </a:p>
          <a:p>
            <a:pPr indent="0" lvl="0" marL="0" rtl="0" algn="l">
              <a:lnSpc>
                <a:spcPct val="150000"/>
              </a:lnSpc>
              <a:spcBef>
                <a:spcPts val="0"/>
              </a:spcBef>
              <a:spcAft>
                <a:spcPts val="0"/>
              </a:spcAft>
              <a:buNone/>
            </a:pPr>
            <a:r>
              <a:rPr lang="en-GB" sz="1600">
                <a:latin typeface="Montserrat"/>
                <a:ea typeface="Montserrat"/>
                <a:cs typeface="Montserrat"/>
                <a:sym typeface="Montserrat"/>
              </a:rPr>
              <a:t>Amen.</a:t>
            </a:r>
            <a:endParaRPr sz="1600">
              <a:latin typeface="Montserrat"/>
              <a:ea typeface="Montserrat"/>
              <a:cs typeface="Montserrat"/>
              <a:sym typeface="Montserrat"/>
            </a:endParaRPr>
          </a:p>
        </p:txBody>
      </p:sp>
      <p:pic>
        <p:nvPicPr>
          <p:cNvPr id="68" name="Google Shape;68;p14"/>
          <p:cNvPicPr preferRelativeResize="0"/>
          <p:nvPr/>
        </p:nvPicPr>
        <p:blipFill rotWithShape="1">
          <a:blip r:embed="rId4">
            <a:alphaModFix/>
          </a:blip>
          <a:srcRect b="0" l="36565" r="34539" t="0"/>
          <a:stretch/>
        </p:blipFill>
        <p:spPr>
          <a:xfrm>
            <a:off x="6914099" y="0"/>
            <a:ext cx="2229898"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946750" y="46125"/>
            <a:ext cx="4775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666666"/>
                </a:solidFill>
                <a:latin typeface="EB Garamond"/>
                <a:ea typeface="EB Garamond"/>
                <a:cs typeface="EB Garamond"/>
                <a:sym typeface="EB Garamond"/>
              </a:rPr>
              <a:t>THE STATUE OF LIBERTY</a:t>
            </a:r>
            <a:endParaRPr>
              <a:solidFill>
                <a:srgbClr val="666666"/>
              </a:solidFill>
              <a:latin typeface="EB Garamond"/>
              <a:ea typeface="EB Garamond"/>
              <a:cs typeface="EB Garamond"/>
              <a:sym typeface="EB Garamond"/>
            </a:endParaRPr>
          </a:p>
        </p:txBody>
      </p:sp>
      <p:sp>
        <p:nvSpPr>
          <p:cNvPr id="74" name="Google Shape;74;p15"/>
          <p:cNvSpPr txBox="1"/>
          <p:nvPr>
            <p:ph idx="1" type="body"/>
          </p:nvPr>
        </p:nvSpPr>
        <p:spPr>
          <a:xfrm>
            <a:off x="3946750" y="576386"/>
            <a:ext cx="5092500" cy="3416400"/>
          </a:xfrm>
          <a:prstGeom prst="rect">
            <a:avLst/>
          </a:prstGeom>
        </p:spPr>
        <p:txBody>
          <a:bodyPr anchorCtr="0" anchor="t" bIns="91425" lIns="91425" spcFirstLastPara="1" rIns="91425" wrap="square" tIns="91425">
            <a:noAutofit/>
          </a:bodyPr>
          <a:lstStyle/>
          <a:p>
            <a:pPr indent="-319088" lvl="0" marL="457200" rtl="0" algn="l">
              <a:lnSpc>
                <a:spcPct val="105000"/>
              </a:lnSpc>
              <a:spcBef>
                <a:spcPts val="0"/>
              </a:spcBef>
              <a:spcAft>
                <a:spcPts val="0"/>
              </a:spcAft>
              <a:buSzPts val="1425"/>
              <a:buFont typeface="Montserrat"/>
              <a:buChar char="●"/>
            </a:pPr>
            <a:r>
              <a:rPr lang="en-GB" sz="1425">
                <a:latin typeface="Montserrat"/>
                <a:ea typeface="Montserrat"/>
                <a:cs typeface="Montserrat"/>
                <a:sym typeface="Montserrat"/>
              </a:rPr>
              <a:t>The Official Name: The original French title, La Liberté éclairant le monde, means </a:t>
            </a:r>
            <a:r>
              <a:rPr i="1" lang="en-GB" sz="1425">
                <a:latin typeface="Montserrat"/>
                <a:ea typeface="Montserrat"/>
                <a:cs typeface="Montserrat"/>
                <a:sym typeface="Montserrat"/>
              </a:rPr>
              <a:t>Liberty bringing light to people.</a:t>
            </a:r>
            <a:endParaRPr i="1" sz="1425">
              <a:latin typeface="Montserrat"/>
              <a:ea typeface="Montserrat"/>
              <a:cs typeface="Montserrat"/>
              <a:sym typeface="Montserrat"/>
            </a:endParaRPr>
          </a:p>
          <a:p>
            <a:pPr indent="-319088" lvl="0" marL="457200" rtl="0" algn="l">
              <a:lnSpc>
                <a:spcPct val="105000"/>
              </a:lnSpc>
              <a:spcBef>
                <a:spcPts val="0"/>
              </a:spcBef>
              <a:spcAft>
                <a:spcPts val="0"/>
              </a:spcAft>
              <a:buSzPts val="1425"/>
              <a:buFont typeface="Montserrat"/>
              <a:buChar char="●"/>
            </a:pPr>
            <a:r>
              <a:rPr lang="en-GB" sz="1425">
                <a:latin typeface="Montserrat"/>
                <a:ea typeface="Montserrat"/>
                <a:cs typeface="Montserrat"/>
                <a:sym typeface="Montserrat"/>
              </a:rPr>
              <a:t>The Torch: Held high in her right hand, the light of the torch represents a beacon guiding people toward freedom and enlightenment.</a:t>
            </a:r>
            <a:endParaRPr sz="1425">
              <a:latin typeface="Montserrat"/>
              <a:ea typeface="Montserrat"/>
              <a:cs typeface="Montserrat"/>
              <a:sym typeface="Montserrat"/>
            </a:endParaRPr>
          </a:p>
          <a:p>
            <a:pPr indent="-319088" lvl="0" marL="457200" rtl="0" algn="l">
              <a:lnSpc>
                <a:spcPct val="105000"/>
              </a:lnSpc>
              <a:spcBef>
                <a:spcPts val="0"/>
              </a:spcBef>
              <a:spcAft>
                <a:spcPts val="0"/>
              </a:spcAft>
              <a:buSzPts val="1425"/>
              <a:buFont typeface="Montserrat"/>
              <a:buChar char="●"/>
            </a:pPr>
            <a:r>
              <a:rPr lang="en-GB" sz="1425">
                <a:latin typeface="Montserrat"/>
                <a:ea typeface="Montserrat"/>
                <a:cs typeface="Montserrat"/>
                <a:sym typeface="Montserrat"/>
              </a:rPr>
              <a:t>The Tablet: Clutched in her left hand, the tablet displays the date July 4, 1776 in Roman numerals, marking the adoption of the United States Declaration of Independence.</a:t>
            </a:r>
            <a:endParaRPr sz="1425">
              <a:latin typeface="Montserrat"/>
              <a:ea typeface="Montserrat"/>
              <a:cs typeface="Montserrat"/>
              <a:sym typeface="Montserrat"/>
            </a:endParaRPr>
          </a:p>
          <a:p>
            <a:pPr indent="-319088" lvl="0" marL="457200" rtl="0" algn="l">
              <a:lnSpc>
                <a:spcPct val="105000"/>
              </a:lnSpc>
              <a:spcBef>
                <a:spcPts val="0"/>
              </a:spcBef>
              <a:spcAft>
                <a:spcPts val="0"/>
              </a:spcAft>
              <a:buSzPts val="1425"/>
              <a:buFont typeface="Montserrat"/>
              <a:buChar char="●"/>
            </a:pPr>
            <a:r>
              <a:rPr lang="en-GB" sz="1425">
                <a:latin typeface="Montserrat"/>
                <a:ea typeface="Montserrat"/>
                <a:cs typeface="Montserrat"/>
                <a:sym typeface="Montserrat"/>
              </a:rPr>
              <a:t>The Broken Chains: Situated at her feet, broken shackles and chains symbolize the abolition of slavery and freedom from oppression or tyranny.</a:t>
            </a:r>
            <a:endParaRPr sz="1425">
              <a:latin typeface="Montserrat"/>
              <a:ea typeface="Montserrat"/>
              <a:cs typeface="Montserrat"/>
              <a:sym typeface="Montserrat"/>
            </a:endParaRPr>
          </a:p>
          <a:p>
            <a:pPr indent="-319088" lvl="0" marL="457200" rtl="0" algn="l">
              <a:lnSpc>
                <a:spcPct val="105000"/>
              </a:lnSpc>
              <a:spcBef>
                <a:spcPts val="0"/>
              </a:spcBef>
              <a:spcAft>
                <a:spcPts val="0"/>
              </a:spcAft>
              <a:buSzPts val="1425"/>
              <a:buFont typeface="Montserrat"/>
              <a:buChar char="●"/>
            </a:pPr>
            <a:r>
              <a:rPr lang="en-GB" sz="1425">
                <a:latin typeface="Montserrat"/>
                <a:ea typeface="Montserrat"/>
                <a:cs typeface="Montserrat"/>
                <a:sym typeface="Montserrat"/>
              </a:rPr>
              <a:t>The Crown: The seven spikes on her crown represent the rays of the sun extending out to the seven continents and seven seas, symbolizing universal light and liberty.</a:t>
            </a:r>
            <a:endParaRPr sz="1425">
              <a:latin typeface="Montserrat"/>
              <a:ea typeface="Montserrat"/>
              <a:cs typeface="Montserrat"/>
              <a:sym typeface="Montserrat"/>
            </a:endParaRPr>
          </a:p>
          <a:p>
            <a:pPr indent="-319088" lvl="0" marL="457200" rtl="0" algn="l">
              <a:lnSpc>
                <a:spcPct val="105000"/>
              </a:lnSpc>
              <a:spcBef>
                <a:spcPts val="0"/>
              </a:spcBef>
              <a:spcAft>
                <a:spcPts val="0"/>
              </a:spcAft>
              <a:buSzPts val="1425"/>
              <a:buFont typeface="Montserrat"/>
              <a:buChar char="●"/>
            </a:pPr>
            <a:r>
              <a:rPr lang="en-GB" sz="1425">
                <a:latin typeface="Montserrat"/>
                <a:ea typeface="Montserrat"/>
                <a:cs typeface="Montserrat"/>
                <a:sym typeface="Montserrat"/>
              </a:rPr>
              <a:t>Gift from France to recognise alliance and independence.</a:t>
            </a:r>
            <a:endParaRPr sz="1425">
              <a:latin typeface="Montserrat"/>
              <a:ea typeface="Montserrat"/>
              <a:cs typeface="Montserrat"/>
              <a:sym typeface="Montserrat"/>
            </a:endParaRPr>
          </a:p>
        </p:txBody>
      </p:sp>
      <p:pic>
        <p:nvPicPr>
          <p:cNvPr id="75" name="Google Shape;75;p15"/>
          <p:cNvPicPr preferRelativeResize="0"/>
          <p:nvPr/>
        </p:nvPicPr>
        <p:blipFill>
          <a:blip r:embed="rId3">
            <a:alphaModFix/>
          </a:blip>
          <a:stretch>
            <a:fillRect/>
          </a:stretch>
        </p:blipFill>
        <p:spPr>
          <a:xfrm>
            <a:off x="7" y="0"/>
            <a:ext cx="3860137" cy="5143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1" name="Google Shape;8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2" name="Google Shape;82;p16"/>
          <p:cNvPicPr preferRelativeResize="0"/>
          <p:nvPr/>
        </p:nvPicPr>
        <p:blipFill rotWithShape="1">
          <a:blip r:embed="rId3">
            <a:alphaModFix/>
          </a:blip>
          <a:srcRect b="10513" l="2591" r="2505" t="7614"/>
          <a:stretch/>
        </p:blipFill>
        <p:spPr>
          <a:xfrm>
            <a:off x="0" y="0"/>
            <a:ext cx="9214612" cy="5143501"/>
          </a:xfrm>
          <a:prstGeom prst="rect">
            <a:avLst/>
          </a:prstGeom>
          <a:noFill/>
          <a:ln>
            <a:noFill/>
          </a:ln>
        </p:spPr>
      </p:pic>
      <p:sp>
        <p:nvSpPr>
          <p:cNvPr id="83" name="Google Shape;83;p16"/>
          <p:cNvSpPr/>
          <p:nvPr/>
        </p:nvSpPr>
        <p:spPr>
          <a:xfrm>
            <a:off x="1818100" y="1142125"/>
            <a:ext cx="4133400" cy="1313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 name="Google Shape;84;p16"/>
          <p:cNvSpPr/>
          <p:nvPr/>
        </p:nvSpPr>
        <p:spPr>
          <a:xfrm>
            <a:off x="1796611" y="2501836"/>
            <a:ext cx="4133400" cy="1313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85" name="Google Shape;85;p16"/>
          <p:cNvGrpSpPr/>
          <p:nvPr/>
        </p:nvGrpSpPr>
        <p:grpSpPr>
          <a:xfrm>
            <a:off x="1757744" y="3866305"/>
            <a:ext cx="4133400" cy="1313100"/>
            <a:chOff x="1757744" y="3866305"/>
            <a:chExt cx="4133400" cy="1313100"/>
          </a:xfrm>
        </p:grpSpPr>
        <p:sp>
          <p:nvSpPr>
            <p:cNvPr id="86" name="Google Shape;86;p16"/>
            <p:cNvSpPr/>
            <p:nvPr/>
          </p:nvSpPr>
          <p:spPr>
            <a:xfrm>
              <a:off x="1757744" y="3866305"/>
              <a:ext cx="4133400" cy="1313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 name="Google Shape;87;p16"/>
            <p:cNvSpPr/>
            <p:nvPr/>
          </p:nvSpPr>
          <p:spPr>
            <a:xfrm>
              <a:off x="1889250" y="3954750"/>
              <a:ext cx="3901500" cy="1142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7"/>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93" name="Google Shape;93;p17"/>
          <p:cNvSpPr txBox="1"/>
          <p:nvPr/>
        </p:nvSpPr>
        <p:spPr>
          <a:xfrm>
            <a:off x="287475" y="29637"/>
            <a:ext cx="67209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CHAPTER FOUR</a:t>
            </a:r>
            <a:r>
              <a:rPr b="1" lang="en-GB" sz="4000">
                <a:solidFill>
                  <a:schemeClr val="dk2"/>
                </a:solidFill>
                <a:latin typeface="EB Garamond"/>
                <a:ea typeface="EB Garamond"/>
                <a:cs typeface="EB Garamond"/>
                <a:sym typeface="EB Garamond"/>
              </a:rPr>
              <a:t> </a:t>
            </a:r>
            <a:br>
              <a:rPr b="1" lang="en-GB" sz="4000">
                <a:solidFill>
                  <a:schemeClr val="dk2"/>
                </a:solidFill>
                <a:latin typeface="EB Garamond"/>
                <a:ea typeface="EB Garamond"/>
                <a:cs typeface="EB Garamond"/>
                <a:sym typeface="EB Garamond"/>
              </a:rPr>
            </a:br>
            <a:r>
              <a:rPr b="1" lang="en-GB" sz="3000">
                <a:solidFill>
                  <a:schemeClr val="dk2"/>
                </a:solidFill>
                <a:latin typeface="EB Garamond"/>
                <a:ea typeface="EB Garamond"/>
                <a:cs typeface="EB Garamond"/>
                <a:sym typeface="EB Garamond"/>
              </a:rPr>
              <a:t>Praise, pride and prophecy</a:t>
            </a:r>
            <a:endParaRPr b="1" sz="3000">
              <a:solidFill>
                <a:schemeClr val="dk2"/>
              </a:solidFill>
              <a:latin typeface="EB Garamond"/>
              <a:ea typeface="EB Garamond"/>
              <a:cs typeface="EB Garamond"/>
              <a:sym typeface="EB Garamond"/>
            </a:endParaRPr>
          </a:p>
        </p:txBody>
      </p:sp>
      <p:sp>
        <p:nvSpPr>
          <p:cNvPr id="94" name="Google Shape;94;p17"/>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95" name="Google Shape;95;p17"/>
          <p:cNvSpPr txBox="1"/>
          <p:nvPr/>
        </p:nvSpPr>
        <p:spPr>
          <a:xfrm>
            <a:off x="287475" y="1353543"/>
            <a:ext cx="6518700" cy="3709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200">
                <a:latin typeface="Montserrat"/>
                <a:ea typeface="Montserrat"/>
                <a:cs typeface="Montserrat"/>
                <a:sym typeface="Montserrat"/>
              </a:rPr>
              <a:t>“I want you all to know about the miraculous signs and wonders the Most High God has performed for me.” (v 1)</a:t>
            </a:r>
            <a:endParaRPr sz="2200">
              <a:latin typeface="Montserrat"/>
              <a:ea typeface="Montserrat"/>
              <a:cs typeface="Montserrat"/>
              <a:sym typeface="Montserrat"/>
            </a:endParaRPr>
          </a:p>
          <a:p>
            <a:pPr indent="0" lvl="0" marL="0" rtl="0" algn="l">
              <a:spcBef>
                <a:spcPts val="0"/>
              </a:spcBef>
              <a:spcAft>
                <a:spcPts val="0"/>
              </a:spcAft>
              <a:buNone/>
            </a:pPr>
            <a:r>
              <a:rPr b="1" lang="en-GB" sz="3000">
                <a:solidFill>
                  <a:schemeClr val="dk2"/>
                </a:solidFill>
                <a:latin typeface="EB Garamond"/>
                <a:ea typeface="EB Garamond"/>
                <a:cs typeface="EB Garamond"/>
                <a:sym typeface="EB Garamond"/>
              </a:rPr>
              <a:t>Theme</a:t>
            </a:r>
            <a:endParaRPr b="1" sz="3000">
              <a:solidFill>
                <a:schemeClr val="dk2"/>
              </a:solidFill>
              <a:latin typeface="EB Garamond"/>
              <a:ea typeface="EB Garamond"/>
              <a:cs typeface="EB Garamond"/>
              <a:sym typeface="EB Garamond"/>
            </a:endParaRPr>
          </a:p>
          <a:p>
            <a:pPr indent="0" lvl="0" marL="0" rtl="0" algn="l">
              <a:spcBef>
                <a:spcPts val="0"/>
              </a:spcBef>
              <a:spcAft>
                <a:spcPts val="0"/>
              </a:spcAft>
              <a:buNone/>
            </a:pPr>
            <a:r>
              <a:t/>
            </a:r>
            <a:endParaRPr b="1" sz="1200">
              <a:solidFill>
                <a:schemeClr val="dk2"/>
              </a:solidFill>
              <a:latin typeface="EB Garamond"/>
              <a:ea typeface="EB Garamond"/>
              <a:cs typeface="EB Garamond"/>
              <a:sym typeface="EB Garamond"/>
            </a:endParaRPr>
          </a:p>
          <a:p>
            <a:pPr indent="0" lvl="0" marL="0" rtl="0" algn="l">
              <a:lnSpc>
                <a:spcPct val="150000"/>
              </a:lnSpc>
              <a:spcBef>
                <a:spcPts val="0"/>
              </a:spcBef>
              <a:spcAft>
                <a:spcPts val="0"/>
              </a:spcAft>
              <a:buNone/>
            </a:pPr>
            <a:r>
              <a:rPr lang="en-GB" sz="2200">
                <a:latin typeface="Montserrat"/>
                <a:ea typeface="Montserrat"/>
                <a:cs typeface="Montserrat"/>
                <a:sym typeface="Montserrat"/>
              </a:rPr>
              <a:t>“praise and glorify and honor the King of heaven. All his acts are just and true, and he is able to humble the proud.” (v 18)</a:t>
            </a:r>
            <a:endParaRPr sz="2200">
              <a:latin typeface="Montserrat"/>
              <a:ea typeface="Montserrat"/>
              <a:cs typeface="Montserrat"/>
              <a:sym typeface="Montserrat"/>
            </a:endParaRPr>
          </a:p>
        </p:txBody>
      </p:sp>
      <p:pic>
        <p:nvPicPr>
          <p:cNvPr id="96" name="Google Shape;96;p17"/>
          <p:cNvPicPr preferRelativeResize="0"/>
          <p:nvPr/>
        </p:nvPicPr>
        <p:blipFill rotWithShape="1">
          <a:blip r:embed="rId4">
            <a:alphaModFix/>
          </a:blip>
          <a:srcRect b="0" l="36565" r="34539" t="0"/>
          <a:stretch/>
        </p:blipFill>
        <p:spPr>
          <a:xfrm>
            <a:off x="6914099" y="0"/>
            <a:ext cx="2229898" cy="51435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2" name="Google Shape;102;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3" name="Google Shape;103;p18"/>
          <p:cNvPicPr preferRelativeResize="0"/>
          <p:nvPr/>
        </p:nvPicPr>
        <p:blipFill rotWithShape="1">
          <a:blip r:embed="rId3">
            <a:alphaModFix/>
          </a:blip>
          <a:srcRect b="15398" l="0" r="0" t="0"/>
          <a:stretch/>
        </p:blipFill>
        <p:spPr>
          <a:xfrm>
            <a:off x="0" y="0"/>
            <a:ext cx="9144000" cy="5143499"/>
          </a:xfrm>
          <a:prstGeom prst="rect">
            <a:avLst/>
          </a:prstGeom>
          <a:noFill/>
          <a:ln>
            <a:noFill/>
          </a:ln>
        </p:spPr>
      </p:pic>
      <p:sp>
        <p:nvSpPr>
          <p:cNvPr id="104" name="Google Shape;104;p18"/>
          <p:cNvSpPr txBox="1"/>
          <p:nvPr/>
        </p:nvSpPr>
        <p:spPr>
          <a:xfrm>
            <a:off x="2334307" y="4325977"/>
            <a:ext cx="4475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solidFill>
                  <a:schemeClr val="lt1"/>
                </a:solidFill>
                <a:latin typeface="EB Garamond"/>
                <a:ea typeface="EB Garamond"/>
                <a:cs typeface="EB Garamond"/>
                <a:sym typeface="EB Garamond"/>
              </a:rPr>
              <a:t>VERSES 1-12</a:t>
            </a:r>
            <a:endParaRPr b="1" sz="3000">
              <a:solidFill>
                <a:schemeClr val="lt1"/>
              </a:solidFill>
              <a:latin typeface="EB Garamond"/>
              <a:ea typeface="EB Garamond"/>
              <a:cs typeface="EB Garamond"/>
              <a:sym typeface="EB 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9"/>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10" name="Google Shape;110;p19"/>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VERSES 1-12</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111" name="Google Shape;111;p19"/>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12" name="Google Shape;112;p19"/>
          <p:cNvSpPr txBox="1"/>
          <p:nvPr/>
        </p:nvSpPr>
        <p:spPr>
          <a:xfrm>
            <a:off x="287475" y="1167079"/>
            <a:ext cx="6518700" cy="35709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Questions &amp; Comments?</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Nebuchadnezzar is quoting from Psalms. What could that mean? (v3)</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How is this the same/different from the King’s last dream &amp; interpretation?</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How influential is the tree?</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And </a:t>
            </a:r>
            <a:r>
              <a:rPr lang="en-GB" sz="2200">
                <a:latin typeface="Montserrat"/>
                <a:ea typeface="Montserrat"/>
                <a:cs typeface="Montserrat"/>
                <a:sym typeface="Montserrat"/>
              </a:rPr>
              <a:t>the tree is … ?</a:t>
            </a:r>
            <a:endParaRPr sz="2200">
              <a:latin typeface="Montserrat"/>
              <a:ea typeface="Montserrat"/>
              <a:cs typeface="Montserrat"/>
              <a:sym typeface="Montserrat"/>
            </a:endParaRPr>
          </a:p>
        </p:txBody>
      </p:sp>
      <p:pic>
        <p:nvPicPr>
          <p:cNvPr id="113" name="Google Shape;113;p19"/>
          <p:cNvPicPr preferRelativeResize="0"/>
          <p:nvPr/>
        </p:nvPicPr>
        <p:blipFill rotWithShape="1">
          <a:blip r:embed="rId4">
            <a:alphaModFix/>
          </a:blip>
          <a:srcRect b="15398" l="40614" r="34489" t="0"/>
          <a:stretch/>
        </p:blipFill>
        <p:spPr>
          <a:xfrm>
            <a:off x="6867475" y="0"/>
            <a:ext cx="2276525" cy="5143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9" name="Google Shape;119;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0" name="Google Shape;120;p20"/>
          <p:cNvPicPr preferRelativeResize="0"/>
          <p:nvPr/>
        </p:nvPicPr>
        <p:blipFill rotWithShape="1">
          <a:blip r:embed="rId3">
            <a:alphaModFix/>
          </a:blip>
          <a:srcRect b="15853" l="0" r="0" t="0"/>
          <a:stretch/>
        </p:blipFill>
        <p:spPr>
          <a:xfrm>
            <a:off x="0" y="0"/>
            <a:ext cx="9144001" cy="5143499"/>
          </a:xfrm>
          <a:prstGeom prst="rect">
            <a:avLst/>
          </a:prstGeom>
          <a:noFill/>
          <a:ln>
            <a:noFill/>
          </a:ln>
        </p:spPr>
      </p:pic>
      <p:sp>
        <p:nvSpPr>
          <p:cNvPr id="121" name="Google Shape;121;p20"/>
          <p:cNvSpPr txBox="1"/>
          <p:nvPr/>
        </p:nvSpPr>
        <p:spPr>
          <a:xfrm>
            <a:off x="2334307" y="91527"/>
            <a:ext cx="4475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solidFill>
                  <a:schemeClr val="lt1"/>
                </a:solidFill>
                <a:latin typeface="EB Garamond"/>
                <a:ea typeface="EB Garamond"/>
                <a:cs typeface="EB Garamond"/>
                <a:sym typeface="EB Garamond"/>
              </a:rPr>
              <a:t>VERSES 13-18</a:t>
            </a:r>
            <a:endParaRPr b="1" sz="3000">
              <a:solidFill>
                <a:schemeClr val="lt1"/>
              </a:solidFill>
              <a:latin typeface="EB Garamond"/>
              <a:ea typeface="EB Garamond"/>
              <a:cs typeface="EB Garamond"/>
              <a:sym typeface="EB 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1"/>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27" name="Google Shape;127;p21"/>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VERSES 13-18</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128" name="Google Shape;128;p21"/>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29" name="Google Shape;129;p21"/>
          <p:cNvSpPr txBox="1"/>
          <p:nvPr/>
        </p:nvSpPr>
        <p:spPr>
          <a:xfrm>
            <a:off x="287475" y="1167075"/>
            <a:ext cx="5718600" cy="35709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Questions &amp; Comments?</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What/who is the “messenger”? How is it translated in your version?</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A bound stump?</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Seven periods of time?</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“The mind of a wild animal”?</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And the point is …?</a:t>
            </a:r>
            <a:endParaRPr sz="2200">
              <a:latin typeface="Montserrat"/>
              <a:ea typeface="Montserrat"/>
              <a:cs typeface="Montserrat"/>
              <a:sym typeface="Montserrat"/>
            </a:endParaRPr>
          </a:p>
        </p:txBody>
      </p:sp>
      <p:pic>
        <p:nvPicPr>
          <p:cNvPr id="130" name="Google Shape;130;p21"/>
          <p:cNvPicPr preferRelativeResize="0"/>
          <p:nvPr/>
        </p:nvPicPr>
        <p:blipFill rotWithShape="1">
          <a:blip r:embed="rId4">
            <a:alphaModFix/>
          </a:blip>
          <a:srcRect b="15853" l="35263" r="32533" t="0"/>
          <a:stretch/>
        </p:blipFill>
        <p:spPr>
          <a:xfrm>
            <a:off x="6199300" y="0"/>
            <a:ext cx="2944701" cy="5143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ts val="990"/>
              <a:buFont typeface="Arial"/>
              <a:buNone/>
            </a:pPr>
            <a:r>
              <a:rPr b="1" lang="en-GB" sz="5000">
                <a:solidFill>
                  <a:schemeClr val="dk2"/>
                </a:solidFill>
                <a:latin typeface="EB Garamond"/>
                <a:ea typeface="EB Garamond"/>
                <a:cs typeface="EB Garamond"/>
                <a:sym typeface="EB Garamond"/>
              </a:rPr>
              <a:t>BOUND</a:t>
            </a:r>
            <a:endParaRPr/>
          </a:p>
        </p:txBody>
      </p:sp>
      <p:sp>
        <p:nvSpPr>
          <p:cNvPr id="136" name="Google Shape;136;p22"/>
          <p:cNvSpPr txBox="1"/>
          <p:nvPr>
            <p:ph idx="1" type="body"/>
          </p:nvPr>
        </p:nvSpPr>
        <p:spPr>
          <a:xfrm>
            <a:off x="311700" y="1522850"/>
            <a:ext cx="3549900" cy="3045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latin typeface="Montserrat"/>
                <a:ea typeface="Montserrat"/>
                <a:cs typeface="Montserrat"/>
                <a:sym typeface="Montserrat"/>
              </a:rPr>
              <a:t>Restraints – Straitjacket?</a:t>
            </a:r>
            <a:endParaRPr>
              <a:latin typeface="Montserrat"/>
              <a:ea typeface="Montserrat"/>
              <a:cs typeface="Montserrat"/>
              <a:sym typeface="Montserrat"/>
            </a:endParaRPr>
          </a:p>
          <a:p>
            <a:pPr indent="-342900" lvl="0" marL="457200" rtl="0" algn="l">
              <a:spcBef>
                <a:spcPts val="1200"/>
              </a:spcBef>
              <a:spcAft>
                <a:spcPts val="0"/>
              </a:spcAft>
              <a:buSzPts val="1800"/>
              <a:buFont typeface="Montserrat"/>
              <a:buChar char="-"/>
            </a:pPr>
            <a:r>
              <a:rPr lang="en-GB">
                <a:latin typeface="Montserrat"/>
                <a:ea typeface="Montserrat"/>
                <a:cs typeface="Montserrat"/>
                <a:sym typeface="Montserrat"/>
              </a:rPr>
              <a:t>Good?</a:t>
            </a:r>
            <a:endParaRPr>
              <a:latin typeface="Montserrat"/>
              <a:ea typeface="Montserrat"/>
              <a:cs typeface="Montserrat"/>
              <a:sym typeface="Montserrat"/>
            </a:endParaRPr>
          </a:p>
          <a:p>
            <a:pPr indent="-342900" lvl="0" marL="457200" rtl="0" algn="l">
              <a:spcBef>
                <a:spcPts val="0"/>
              </a:spcBef>
              <a:spcAft>
                <a:spcPts val="0"/>
              </a:spcAft>
              <a:buSzPts val="1800"/>
              <a:buFont typeface="Montserrat"/>
              <a:buChar char="-"/>
            </a:pPr>
            <a:r>
              <a:rPr lang="en-GB">
                <a:latin typeface="Montserrat"/>
                <a:ea typeface="Montserrat"/>
                <a:cs typeface="Montserrat"/>
                <a:sym typeface="Montserrat"/>
              </a:rPr>
              <a:t>Bad?</a:t>
            </a:r>
            <a:endParaRPr>
              <a:latin typeface="Montserrat"/>
              <a:ea typeface="Montserrat"/>
              <a:cs typeface="Montserrat"/>
              <a:sym typeface="Montserrat"/>
            </a:endParaRPr>
          </a:p>
          <a:p>
            <a:pPr indent="-342900" lvl="0" marL="457200" rtl="0" algn="l">
              <a:spcBef>
                <a:spcPts val="0"/>
              </a:spcBef>
              <a:spcAft>
                <a:spcPts val="0"/>
              </a:spcAft>
              <a:buSzPts val="1800"/>
              <a:buFont typeface="Montserrat"/>
              <a:buChar char="-"/>
            </a:pPr>
            <a:r>
              <a:rPr lang="en-GB">
                <a:latin typeface="Montserrat"/>
                <a:ea typeface="Montserrat"/>
                <a:cs typeface="Montserrat"/>
                <a:sym typeface="Montserrat"/>
              </a:rPr>
              <a:t>Have you ever felt restrained by God?</a:t>
            </a:r>
            <a:endParaRPr>
              <a:latin typeface="Montserrat"/>
              <a:ea typeface="Montserrat"/>
              <a:cs typeface="Montserrat"/>
              <a:sym typeface="Montserrat"/>
            </a:endParaRPr>
          </a:p>
        </p:txBody>
      </p:sp>
      <p:pic>
        <p:nvPicPr>
          <p:cNvPr id="137" name="Google Shape;137;p22"/>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3" name="Google Shape;143;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4" name="Google Shape;144;p23"/>
          <p:cNvPicPr preferRelativeResize="0"/>
          <p:nvPr/>
        </p:nvPicPr>
        <p:blipFill rotWithShape="1">
          <a:blip r:embed="rId3">
            <a:alphaModFix/>
          </a:blip>
          <a:srcRect b="6446" l="0" r="0" t="14652"/>
          <a:stretch/>
        </p:blipFill>
        <p:spPr>
          <a:xfrm>
            <a:off x="0" y="0"/>
            <a:ext cx="9109101" cy="5143500"/>
          </a:xfrm>
          <a:prstGeom prst="rect">
            <a:avLst/>
          </a:prstGeom>
          <a:noFill/>
          <a:ln>
            <a:noFill/>
          </a:ln>
        </p:spPr>
      </p:pic>
      <p:sp>
        <p:nvSpPr>
          <p:cNvPr id="145" name="Google Shape;145;p23"/>
          <p:cNvSpPr txBox="1"/>
          <p:nvPr/>
        </p:nvSpPr>
        <p:spPr>
          <a:xfrm>
            <a:off x="2316857" y="99302"/>
            <a:ext cx="4475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solidFill>
                  <a:schemeClr val="lt1"/>
                </a:solidFill>
                <a:latin typeface="EB Garamond"/>
                <a:ea typeface="EB Garamond"/>
                <a:cs typeface="EB Garamond"/>
                <a:sym typeface="EB Garamond"/>
              </a:rPr>
              <a:t>VERSES 19-27</a:t>
            </a:r>
            <a:endParaRPr b="1" sz="3000">
              <a:solidFill>
                <a:schemeClr val="lt1"/>
              </a:solidFill>
              <a:latin typeface="EB Garamond"/>
              <a:ea typeface="EB Garamond"/>
              <a:cs typeface="EB Garamond"/>
              <a:sym typeface="EB 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000">
                <a:solidFill>
                  <a:schemeClr val="dk2"/>
                </a:solidFill>
                <a:latin typeface="EB Garamond"/>
                <a:ea typeface="EB Garamond"/>
                <a:cs typeface="EB Garamond"/>
                <a:sym typeface="EB Garamond"/>
              </a:rPr>
              <a:t>WILLIAM BLAKE</a:t>
            </a:r>
            <a:endParaRPr sz="4000">
              <a:solidFill>
                <a:schemeClr val="dk2"/>
              </a:solidFill>
              <a:latin typeface="EB Garamond"/>
              <a:ea typeface="EB Garamond"/>
              <a:cs typeface="EB Garamond"/>
              <a:sym typeface="EB Garamond"/>
            </a:endParaRPr>
          </a:p>
        </p:txBody>
      </p:sp>
      <p:sp>
        <p:nvSpPr>
          <p:cNvPr id="151" name="Google Shape;151;p24"/>
          <p:cNvSpPr txBox="1"/>
          <p:nvPr>
            <p:ph idx="1" type="body"/>
          </p:nvPr>
        </p:nvSpPr>
        <p:spPr>
          <a:xfrm>
            <a:off x="311700" y="1362253"/>
            <a:ext cx="45210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lang="en-GB">
                <a:latin typeface="Montserrat"/>
                <a:ea typeface="Montserrat"/>
                <a:cs typeface="Montserrat"/>
                <a:sym typeface="Montserrat"/>
              </a:rPr>
              <a:t>William Blake (1757–1827) was an English poet, painter, and printmaker who is now celebrated as one of the most original and visionary minds of the Romantic Age. Although he lived in poverty and relative obscurity during his lifetime—often dismissed by his peers as a madman—his revolutionary combination of visual art and verse has made him a monumental figure in both Western literature and art history.</a:t>
            </a:r>
            <a:endParaRPr>
              <a:latin typeface="Montserrat"/>
              <a:ea typeface="Montserrat"/>
              <a:cs typeface="Montserrat"/>
              <a:sym typeface="Montserrat"/>
            </a:endParaRPr>
          </a:p>
        </p:txBody>
      </p:sp>
      <p:pic>
        <p:nvPicPr>
          <p:cNvPr id="152" name="Google Shape;152;p24"/>
          <p:cNvPicPr preferRelativeResize="0"/>
          <p:nvPr/>
        </p:nvPicPr>
        <p:blipFill>
          <a:blip r:embed="rId3">
            <a:alphaModFix/>
          </a:blip>
          <a:stretch>
            <a:fillRect/>
          </a:stretch>
        </p:blipFill>
        <p:spPr>
          <a:xfrm>
            <a:off x="5139043" y="0"/>
            <a:ext cx="4004964"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000">
                <a:solidFill>
                  <a:schemeClr val="dk2"/>
                </a:solidFill>
                <a:latin typeface="EB Garamond"/>
                <a:ea typeface="EB Garamond"/>
                <a:cs typeface="EB Garamond"/>
                <a:sym typeface="EB Garamond"/>
              </a:rPr>
              <a:t>WILLIAM BLAKE</a:t>
            </a:r>
            <a:endParaRPr sz="4000">
              <a:solidFill>
                <a:schemeClr val="dk2"/>
              </a:solidFill>
              <a:latin typeface="EB Garamond"/>
              <a:ea typeface="EB Garamond"/>
              <a:cs typeface="EB Garamond"/>
              <a:sym typeface="EB Garamond"/>
            </a:endParaRPr>
          </a:p>
        </p:txBody>
      </p:sp>
      <p:sp>
        <p:nvSpPr>
          <p:cNvPr id="158" name="Google Shape;158;p25"/>
          <p:cNvSpPr txBox="1"/>
          <p:nvPr>
            <p:ph idx="1" type="body"/>
          </p:nvPr>
        </p:nvSpPr>
        <p:spPr>
          <a:xfrm>
            <a:off x="311700" y="1362253"/>
            <a:ext cx="45210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GB">
                <a:latin typeface="Montserrat"/>
                <a:ea typeface="Montserrat"/>
                <a:cs typeface="Montserrat"/>
                <a:sym typeface="Montserrat"/>
              </a:rPr>
              <a:t>Relief Etching</a:t>
            </a:r>
            <a:r>
              <a:rPr lang="en-GB">
                <a:latin typeface="Montserrat"/>
                <a:ea typeface="Montserrat"/>
                <a:cs typeface="Montserrat"/>
                <a:sym typeface="Montserrat"/>
              </a:rPr>
              <a:t> </a:t>
            </a:r>
            <a:endParaRPr>
              <a:latin typeface="Montserrat"/>
              <a:ea typeface="Montserrat"/>
              <a:cs typeface="Montserrat"/>
              <a:sym typeface="Montserrat"/>
            </a:endParaRPr>
          </a:p>
          <a:p>
            <a:pPr indent="0" lvl="0" marL="0" rtl="0" algn="l">
              <a:spcBef>
                <a:spcPts val="1200"/>
              </a:spcBef>
              <a:spcAft>
                <a:spcPts val="1200"/>
              </a:spcAft>
              <a:buNone/>
            </a:pPr>
            <a:r>
              <a:rPr lang="en-GB">
                <a:latin typeface="Montserrat"/>
                <a:ea typeface="Montserrat"/>
                <a:cs typeface="Montserrat"/>
                <a:sym typeface="Montserrat"/>
              </a:rPr>
              <a:t>Blake invented a groundbreaking printing technique called illuminated etching. He used an acid-resistant liquid to draw both his poems and illustrations onto copper plates in reverse. After etching them with acid, he and Catherine (his wife+ of 45 years) printed the pages and hand-coloured them using watercolours.</a:t>
            </a:r>
            <a:endParaRPr>
              <a:latin typeface="Montserrat"/>
              <a:ea typeface="Montserrat"/>
              <a:cs typeface="Montserrat"/>
              <a:sym typeface="Montserrat"/>
            </a:endParaRPr>
          </a:p>
        </p:txBody>
      </p:sp>
      <p:pic>
        <p:nvPicPr>
          <p:cNvPr id="159" name="Google Shape;159;p25"/>
          <p:cNvPicPr preferRelativeResize="0"/>
          <p:nvPr/>
        </p:nvPicPr>
        <p:blipFill>
          <a:blip r:embed="rId3">
            <a:alphaModFix/>
          </a:blip>
          <a:stretch>
            <a:fillRect/>
          </a:stretch>
        </p:blipFill>
        <p:spPr>
          <a:xfrm>
            <a:off x="5149483" y="0"/>
            <a:ext cx="3994517"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26"/>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65" name="Google Shape;165;p26"/>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VERSES 19-27</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166" name="Google Shape;166;p26"/>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67" name="Google Shape;167;p26"/>
          <p:cNvSpPr txBox="1"/>
          <p:nvPr/>
        </p:nvSpPr>
        <p:spPr>
          <a:xfrm>
            <a:off x="287475" y="1167075"/>
            <a:ext cx="5718600" cy="35709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Questions &amp; Comments?</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“Don’t be alarmed …” (?!)</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You will be driven from human society, and you will live in the fields with the wild animals. You will eat grass like a cow …</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My advice is …</a:t>
            </a:r>
            <a:endParaRPr sz="2200">
              <a:latin typeface="Montserrat"/>
              <a:ea typeface="Montserrat"/>
              <a:cs typeface="Montserrat"/>
              <a:sym typeface="Montserrat"/>
            </a:endParaRPr>
          </a:p>
        </p:txBody>
      </p:sp>
      <p:pic>
        <p:nvPicPr>
          <p:cNvPr id="168" name="Google Shape;168;p26"/>
          <p:cNvPicPr preferRelativeResize="0"/>
          <p:nvPr/>
        </p:nvPicPr>
        <p:blipFill rotWithShape="1">
          <a:blip r:embed="rId4">
            <a:alphaModFix/>
          </a:blip>
          <a:srcRect b="6446" l="64398" r="7369" t="14652"/>
          <a:stretch/>
        </p:blipFill>
        <p:spPr>
          <a:xfrm>
            <a:off x="6572250" y="0"/>
            <a:ext cx="2571750"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4" name="Google Shape;174;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5" name="Google Shape;175;p27"/>
          <p:cNvPicPr preferRelativeResize="0"/>
          <p:nvPr/>
        </p:nvPicPr>
        <p:blipFill rotWithShape="1">
          <a:blip r:embed="rId3">
            <a:alphaModFix/>
          </a:blip>
          <a:srcRect b="14698" l="0" r="0" t="0"/>
          <a:stretch/>
        </p:blipFill>
        <p:spPr>
          <a:xfrm>
            <a:off x="0" y="0"/>
            <a:ext cx="9143998" cy="5198207"/>
          </a:xfrm>
          <a:prstGeom prst="rect">
            <a:avLst/>
          </a:prstGeom>
          <a:noFill/>
          <a:ln>
            <a:noFill/>
          </a:ln>
        </p:spPr>
      </p:pic>
      <p:sp>
        <p:nvSpPr>
          <p:cNvPr id="176" name="Google Shape;176;p27"/>
          <p:cNvSpPr txBox="1"/>
          <p:nvPr/>
        </p:nvSpPr>
        <p:spPr>
          <a:xfrm>
            <a:off x="2334307" y="4307602"/>
            <a:ext cx="4475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solidFill>
                  <a:schemeClr val="lt1"/>
                </a:solidFill>
                <a:latin typeface="EB Garamond"/>
                <a:ea typeface="EB Garamond"/>
                <a:cs typeface="EB Garamond"/>
                <a:sym typeface="EB Garamond"/>
              </a:rPr>
              <a:t>VERSES 28-37</a:t>
            </a:r>
            <a:endParaRPr b="1" sz="3000">
              <a:solidFill>
                <a:schemeClr val="lt1"/>
              </a:solidFill>
              <a:latin typeface="EB Garamond"/>
              <a:ea typeface="EB Garamond"/>
              <a:cs typeface="EB Garamond"/>
              <a:sym typeface="EB 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8"/>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82" name="Google Shape;182;p28"/>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VERSES 28-37</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183" name="Google Shape;183;p28"/>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84" name="Google Shape;184;p28"/>
          <p:cNvSpPr txBox="1"/>
          <p:nvPr/>
        </p:nvSpPr>
        <p:spPr>
          <a:xfrm>
            <a:off x="287475" y="1033375"/>
            <a:ext cx="5718600" cy="40791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Questions &amp; Comments?</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What was the lesson to learn?</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So, converted but …</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Have you seen this in another’s life?</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Have you experienced this in your own life?</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What might God be saying to you/us?</a:t>
            </a:r>
            <a:endParaRPr sz="2200">
              <a:latin typeface="Montserrat"/>
              <a:ea typeface="Montserrat"/>
              <a:cs typeface="Montserrat"/>
              <a:sym typeface="Montserrat"/>
            </a:endParaRPr>
          </a:p>
        </p:txBody>
      </p:sp>
      <p:pic>
        <p:nvPicPr>
          <p:cNvPr id="185" name="Google Shape;185;p28"/>
          <p:cNvPicPr preferRelativeResize="0"/>
          <p:nvPr/>
        </p:nvPicPr>
        <p:blipFill rotWithShape="1">
          <a:blip r:embed="rId4">
            <a:alphaModFix/>
          </a:blip>
          <a:srcRect b="6446" l="64398" r="7369" t="14652"/>
          <a:stretch/>
        </p:blipFill>
        <p:spPr>
          <a:xfrm>
            <a:off x="6572250" y="0"/>
            <a:ext cx="2571750" cy="5143500"/>
          </a:xfrm>
          <a:prstGeom prst="rect">
            <a:avLst/>
          </a:prstGeom>
          <a:noFill/>
          <a:ln>
            <a:noFill/>
          </a:ln>
        </p:spPr>
      </p:pic>
      <p:pic>
        <p:nvPicPr>
          <p:cNvPr id="186" name="Google Shape;186;p28"/>
          <p:cNvPicPr preferRelativeResize="0"/>
          <p:nvPr/>
        </p:nvPicPr>
        <p:blipFill rotWithShape="1">
          <a:blip r:embed="rId5">
            <a:alphaModFix/>
          </a:blip>
          <a:srcRect b="14698" l="48751" r="21930" t="0"/>
          <a:stretch/>
        </p:blipFill>
        <p:spPr>
          <a:xfrm>
            <a:off x="6463150" y="0"/>
            <a:ext cx="2680849" cy="5198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