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Montserrat"/>
      <p:regular r:id="rId28"/>
      <p:bold r:id="rId29"/>
      <p:italic r:id="rId30"/>
      <p:boldItalic r:id="rId31"/>
    </p:embeddedFont>
    <p:embeddedFont>
      <p:font typeface="EB Garamond"/>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6.xml"/><Relationship Id="rId33" Type="http://schemas.openxmlformats.org/officeDocument/2006/relationships/font" Target="fonts/EBGaramond-bold.fntdata"/><Relationship Id="rId10" Type="http://schemas.openxmlformats.org/officeDocument/2006/relationships/slide" Target="slides/slide5.xml"/><Relationship Id="rId32" Type="http://schemas.openxmlformats.org/officeDocument/2006/relationships/font" Target="fonts/EBGaramond-regular.fntdata"/><Relationship Id="rId13" Type="http://schemas.openxmlformats.org/officeDocument/2006/relationships/slide" Target="slides/slide8.xml"/><Relationship Id="rId35" Type="http://schemas.openxmlformats.org/officeDocument/2006/relationships/font" Target="fonts/EBGaramond-boldItalic.fntdata"/><Relationship Id="rId12" Type="http://schemas.openxmlformats.org/officeDocument/2006/relationships/slide" Target="slides/slide7.xml"/><Relationship Id="rId34" Type="http://schemas.openxmlformats.org/officeDocument/2006/relationships/font" Target="fonts/EBGaramon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f6460aba27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f6460aba2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a4ed43fb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a4ed43fb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h68efde10d0322d96_1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h68efde10d0322d96_1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h68efde10d0322d96_1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h68efde10d0322d96_1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f6c45936f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f6c45936f5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h68efde10d0322d96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h68efde10d0322d96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h68efde10d0322d96_1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h68efde10d0322d96_1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h68efde10d0322d96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h68efde10d0322d96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h68efde10d0322d96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h68efde10d0322d96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fa4ed43fbe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fa4ed43fbe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fa4ed43fbe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fa4ed43fbe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h68efde10d0322d96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h68efde10d0322d96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68efde10d0322d96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h68efde10d0322d96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h68efde10d0322d96_1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h68efde10d0322d96_1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68efde10d0322d96_1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h68efde10d0322d96_1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h76ada76957ec09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h76ada76957ec09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h68efde10d0322d96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h68efde10d0322d96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h68efde10d0322d96_1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h68efde10d0322d96_1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h68efde10d0322d96_1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h68efde10d0322d96_1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h68efde10d0322d96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h68efde10d0322d96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h68efde10d0322d96_1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h68efde10d0322d96_1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 Id="rId4" Type="http://schemas.openxmlformats.org/officeDocument/2006/relationships/hyperlink" Target="https://en.wikipedia.org/wiki/Nabonidus_Chronicle" TargetMode="External"/><Relationship Id="rId5" Type="http://schemas.openxmlformats.org/officeDocument/2006/relationships/hyperlink" Target="https://en.wikipedia.org/wiki/Nabonidus_Chronicl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hyperlink" Target="http://www.youtube.com/watch?v=tHhGt-RmPU0" TargetMode="External"/><Relationship Id="rId5"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youtube.com/watch?v=9cSC9uobtPM" TargetMode="External"/><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56" name="Google Shape;56;p13"/>
          <p:cNvPicPr preferRelativeResize="0"/>
          <p:nvPr/>
        </p:nvPicPr>
        <p:blipFill>
          <a:blip r:embed="rId3">
            <a:alphaModFix/>
          </a:blip>
          <a:stretch>
            <a:fillRect/>
          </a:stretch>
        </p:blipFill>
        <p:spPr>
          <a:xfrm>
            <a:off x="0" y="0"/>
            <a:ext cx="9144003" cy="5143501"/>
          </a:xfrm>
          <a:prstGeom prst="rect">
            <a:avLst/>
          </a:prstGeom>
          <a:noFill/>
          <a:ln>
            <a:noFill/>
          </a:ln>
        </p:spPr>
      </p:pic>
      <p:sp>
        <p:nvSpPr>
          <p:cNvPr id="57" name="Google Shape;57;p13"/>
          <p:cNvSpPr txBox="1"/>
          <p:nvPr/>
        </p:nvSpPr>
        <p:spPr>
          <a:xfrm>
            <a:off x="458400" y="147625"/>
            <a:ext cx="4475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6000">
                <a:solidFill>
                  <a:schemeClr val="lt1"/>
                </a:solidFill>
                <a:latin typeface="EB Garamond"/>
                <a:ea typeface="EB Garamond"/>
                <a:cs typeface="EB Garamond"/>
                <a:sym typeface="EB Garamond"/>
              </a:rPr>
              <a:t>DANIEL</a:t>
            </a:r>
            <a:endParaRPr sz="6000">
              <a:solidFill>
                <a:schemeClr val="lt1"/>
              </a:solidFill>
              <a:latin typeface="EB Garamond"/>
              <a:ea typeface="EB Garamond"/>
              <a:cs typeface="EB Garamond"/>
              <a:sym typeface="EB Garamond"/>
            </a:endParaRPr>
          </a:p>
        </p:txBody>
      </p:sp>
      <p:sp>
        <p:nvSpPr>
          <p:cNvPr id="58" name="Google Shape;58;p13"/>
          <p:cNvSpPr txBox="1"/>
          <p:nvPr/>
        </p:nvSpPr>
        <p:spPr>
          <a:xfrm>
            <a:off x="458400" y="884428"/>
            <a:ext cx="4475400" cy="54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350">
                <a:solidFill>
                  <a:schemeClr val="lt1"/>
                </a:solidFill>
                <a:latin typeface="EB Garamond"/>
                <a:ea typeface="EB Garamond"/>
                <a:cs typeface="EB Garamond"/>
                <a:sym typeface="EB Garamond"/>
              </a:rPr>
              <a:t>Righteous Hero of Faith</a:t>
            </a:r>
            <a:endParaRPr sz="2350">
              <a:solidFill>
                <a:schemeClr val="lt1"/>
              </a:solidFill>
              <a:latin typeface="EB Garamond"/>
              <a:ea typeface="EB Garamond"/>
              <a:cs typeface="EB Garamond"/>
              <a:sym typeface="EB Garamond"/>
            </a:endParaRPr>
          </a:p>
        </p:txBody>
      </p:sp>
      <p:sp>
        <p:nvSpPr>
          <p:cNvPr id="59" name="Google Shape;59;p13"/>
          <p:cNvSpPr txBox="1"/>
          <p:nvPr/>
        </p:nvSpPr>
        <p:spPr>
          <a:xfrm>
            <a:off x="4460682" y="3867595"/>
            <a:ext cx="4475400" cy="11082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GB" sz="3000">
                <a:solidFill>
                  <a:schemeClr val="lt1"/>
                </a:solidFill>
                <a:latin typeface="EB Garamond"/>
                <a:ea typeface="EB Garamond"/>
                <a:cs typeface="EB Garamond"/>
                <a:sym typeface="EB Garamond"/>
              </a:rPr>
              <a:t>THE WRITING </a:t>
            </a:r>
            <a:br>
              <a:rPr lang="en-GB" sz="3000">
                <a:solidFill>
                  <a:schemeClr val="lt1"/>
                </a:solidFill>
                <a:latin typeface="EB Garamond"/>
                <a:ea typeface="EB Garamond"/>
                <a:cs typeface="EB Garamond"/>
                <a:sym typeface="EB Garamond"/>
              </a:rPr>
            </a:br>
            <a:r>
              <a:rPr lang="en-GB" sz="3000">
                <a:solidFill>
                  <a:schemeClr val="lt1"/>
                </a:solidFill>
                <a:latin typeface="EB Garamond"/>
                <a:ea typeface="EB Garamond"/>
                <a:cs typeface="EB Garamond"/>
                <a:sym typeface="EB Garamond"/>
              </a:rPr>
              <a:t>ON THE WALL</a:t>
            </a:r>
            <a:endParaRPr sz="3000">
              <a:solidFill>
                <a:schemeClr val="lt1"/>
              </a:solidFill>
              <a:latin typeface="EB Garamond"/>
              <a:ea typeface="EB Garamond"/>
              <a:cs typeface="EB Garamond"/>
              <a:sym typeface="EB Garamon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4"/>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65" name="Google Shape;65;p14"/>
          <p:cNvSpPr txBox="1"/>
          <p:nvPr/>
        </p:nvSpPr>
        <p:spPr>
          <a:xfrm>
            <a:off x="287475" y="158967"/>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PRAYER </a:t>
            </a:r>
            <a:endParaRPr b="1" sz="5000">
              <a:solidFill>
                <a:schemeClr val="dk2"/>
              </a:solidFill>
              <a:latin typeface="EB Garamond"/>
              <a:ea typeface="EB Garamond"/>
              <a:cs typeface="EB Garamond"/>
              <a:sym typeface="EB Garamond"/>
            </a:endParaRPr>
          </a:p>
        </p:txBody>
      </p:sp>
      <p:sp>
        <p:nvSpPr>
          <p:cNvPr id="66" name="Google Shape;66;p14"/>
          <p:cNvSpPr txBox="1"/>
          <p:nvPr/>
        </p:nvSpPr>
        <p:spPr>
          <a:xfrm>
            <a:off x="388475" y="1081636"/>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67" name="Google Shape;67;p14"/>
          <p:cNvSpPr txBox="1"/>
          <p:nvPr/>
        </p:nvSpPr>
        <p:spPr>
          <a:xfrm>
            <a:off x="287475" y="1084391"/>
            <a:ext cx="6410100" cy="3724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300">
                <a:latin typeface="Montserrat"/>
                <a:ea typeface="Montserrat"/>
                <a:cs typeface="Montserrat"/>
                <a:sym typeface="Montserrat"/>
              </a:rPr>
              <a:t>Let us honour the God who gives us </a:t>
            </a:r>
            <a:endParaRPr sz="2300">
              <a:latin typeface="Montserrat"/>
              <a:ea typeface="Montserrat"/>
              <a:cs typeface="Montserrat"/>
              <a:sym typeface="Montserrat"/>
            </a:endParaRPr>
          </a:p>
          <a:p>
            <a:pPr indent="0" lvl="0" marL="0" rtl="0" algn="l">
              <a:lnSpc>
                <a:spcPct val="150000"/>
              </a:lnSpc>
              <a:spcBef>
                <a:spcPts val="0"/>
              </a:spcBef>
              <a:spcAft>
                <a:spcPts val="0"/>
              </a:spcAft>
              <a:buNone/>
            </a:pPr>
            <a:r>
              <a:rPr lang="en-GB" sz="2300">
                <a:latin typeface="Montserrat"/>
                <a:ea typeface="Montserrat"/>
                <a:cs typeface="Montserrat"/>
                <a:sym typeface="Montserrat"/>
              </a:rPr>
              <a:t>The breath of life and controls our destiny.</a:t>
            </a:r>
            <a:endParaRPr sz="2300">
              <a:latin typeface="Montserrat"/>
              <a:ea typeface="Montserrat"/>
              <a:cs typeface="Montserrat"/>
              <a:sym typeface="Montserrat"/>
            </a:endParaRPr>
          </a:p>
          <a:p>
            <a:pPr indent="0" lvl="0" marL="0" rtl="0" algn="l">
              <a:lnSpc>
                <a:spcPct val="150000"/>
              </a:lnSpc>
              <a:spcBef>
                <a:spcPts val="0"/>
              </a:spcBef>
              <a:spcAft>
                <a:spcPts val="0"/>
              </a:spcAft>
              <a:buNone/>
            </a:pPr>
            <a:r>
              <a:rPr lang="en-GB" sz="2300">
                <a:latin typeface="Montserrat"/>
                <a:ea typeface="Montserrat"/>
                <a:cs typeface="Montserrat"/>
                <a:sym typeface="Montserrat"/>
              </a:rPr>
              <a:t>If we must be numbered and weighed, </a:t>
            </a:r>
            <a:endParaRPr sz="2300">
              <a:latin typeface="Montserrat"/>
              <a:ea typeface="Montserrat"/>
              <a:cs typeface="Montserrat"/>
              <a:sym typeface="Montserrat"/>
            </a:endParaRPr>
          </a:p>
          <a:p>
            <a:pPr indent="0" lvl="0" marL="0" rtl="0" algn="l">
              <a:lnSpc>
                <a:spcPct val="150000"/>
              </a:lnSpc>
              <a:spcBef>
                <a:spcPts val="0"/>
              </a:spcBef>
              <a:spcAft>
                <a:spcPts val="0"/>
              </a:spcAft>
              <a:buNone/>
            </a:pPr>
            <a:r>
              <a:rPr lang="en-GB" sz="2300">
                <a:latin typeface="Montserrat"/>
                <a:ea typeface="Montserrat"/>
                <a:cs typeface="Montserrat"/>
                <a:sym typeface="Montserrat"/>
              </a:rPr>
              <a:t>Help us measure up.</a:t>
            </a:r>
            <a:endParaRPr sz="2300">
              <a:latin typeface="Montserrat"/>
              <a:ea typeface="Montserrat"/>
              <a:cs typeface="Montserrat"/>
              <a:sym typeface="Montserrat"/>
            </a:endParaRPr>
          </a:p>
          <a:p>
            <a:pPr indent="0" lvl="0" marL="0" rtl="0" algn="l">
              <a:lnSpc>
                <a:spcPct val="150000"/>
              </a:lnSpc>
              <a:spcBef>
                <a:spcPts val="0"/>
              </a:spcBef>
              <a:spcAft>
                <a:spcPts val="0"/>
              </a:spcAft>
              <a:buNone/>
            </a:pPr>
            <a:r>
              <a:rPr lang="en-GB" sz="2300">
                <a:latin typeface="Montserrat"/>
                <a:ea typeface="Montserrat"/>
                <a:cs typeface="Montserrat"/>
                <a:sym typeface="Montserrat"/>
              </a:rPr>
              <a:t>Make us humble before you</a:t>
            </a:r>
            <a:endParaRPr sz="2300">
              <a:latin typeface="Montserrat"/>
              <a:ea typeface="Montserrat"/>
              <a:cs typeface="Montserrat"/>
              <a:sym typeface="Montserrat"/>
            </a:endParaRPr>
          </a:p>
          <a:p>
            <a:pPr indent="0" lvl="0" marL="0" rtl="0" algn="l">
              <a:lnSpc>
                <a:spcPct val="150000"/>
              </a:lnSpc>
              <a:spcBef>
                <a:spcPts val="0"/>
              </a:spcBef>
              <a:spcAft>
                <a:spcPts val="0"/>
              </a:spcAft>
              <a:buNone/>
            </a:pPr>
            <a:r>
              <a:rPr lang="en-GB" sz="2300">
                <a:latin typeface="Montserrat"/>
                <a:ea typeface="Montserrat"/>
                <a:cs typeface="Montserrat"/>
                <a:sym typeface="Montserrat"/>
              </a:rPr>
              <a:t>All the days of our lives.</a:t>
            </a:r>
            <a:endParaRPr sz="2300">
              <a:latin typeface="Montserrat"/>
              <a:ea typeface="Montserrat"/>
              <a:cs typeface="Montserrat"/>
              <a:sym typeface="Montserrat"/>
            </a:endParaRPr>
          </a:p>
          <a:p>
            <a:pPr indent="0" lvl="0" marL="0" rtl="0" algn="l">
              <a:lnSpc>
                <a:spcPct val="150000"/>
              </a:lnSpc>
              <a:spcBef>
                <a:spcPts val="0"/>
              </a:spcBef>
              <a:spcAft>
                <a:spcPts val="0"/>
              </a:spcAft>
              <a:buNone/>
            </a:pPr>
            <a:r>
              <a:rPr lang="en-GB" sz="2300">
                <a:latin typeface="Montserrat"/>
                <a:ea typeface="Montserrat"/>
                <a:cs typeface="Montserrat"/>
                <a:sym typeface="Montserrat"/>
              </a:rPr>
              <a:t>Amen.</a:t>
            </a:r>
            <a:endParaRPr sz="2300">
              <a:latin typeface="Montserrat"/>
              <a:ea typeface="Montserrat"/>
              <a:cs typeface="Montserrat"/>
              <a:sym typeface="Montserrat"/>
            </a:endParaRPr>
          </a:p>
        </p:txBody>
      </p:sp>
      <p:pic>
        <p:nvPicPr>
          <p:cNvPr id="68" name="Google Shape;68;p14"/>
          <p:cNvPicPr preferRelativeResize="0"/>
          <p:nvPr/>
        </p:nvPicPr>
        <p:blipFill rotWithShape="1">
          <a:blip r:embed="rId4">
            <a:alphaModFix/>
          </a:blip>
          <a:srcRect b="0" l="13769" r="60826" t="0"/>
          <a:stretch/>
        </p:blipFill>
        <p:spPr>
          <a:xfrm>
            <a:off x="6806175" y="0"/>
            <a:ext cx="2323123" cy="51435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4" name="Google Shape;74;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5" name="Google Shape;75;p15"/>
          <p:cNvPicPr preferRelativeResize="0"/>
          <p:nvPr/>
        </p:nvPicPr>
        <p:blipFill rotWithShape="1">
          <a:blip r:embed="rId3">
            <a:alphaModFix/>
          </a:blip>
          <a:srcRect b="10513" l="2591" r="2505" t="7614"/>
          <a:stretch/>
        </p:blipFill>
        <p:spPr>
          <a:xfrm>
            <a:off x="0" y="0"/>
            <a:ext cx="9214612" cy="5143501"/>
          </a:xfrm>
          <a:prstGeom prst="rect">
            <a:avLst/>
          </a:prstGeom>
          <a:noFill/>
          <a:ln>
            <a:noFill/>
          </a:ln>
        </p:spPr>
      </p:pic>
      <p:sp>
        <p:nvSpPr>
          <p:cNvPr id="76" name="Google Shape;76;p15"/>
          <p:cNvSpPr/>
          <p:nvPr/>
        </p:nvSpPr>
        <p:spPr>
          <a:xfrm>
            <a:off x="1818100" y="1142125"/>
            <a:ext cx="4133400" cy="1313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 name="Google Shape;77;p15"/>
          <p:cNvSpPr/>
          <p:nvPr/>
        </p:nvSpPr>
        <p:spPr>
          <a:xfrm>
            <a:off x="1796611" y="2501836"/>
            <a:ext cx="4133400" cy="1313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78" name="Google Shape;78;p15"/>
          <p:cNvGrpSpPr/>
          <p:nvPr/>
        </p:nvGrpSpPr>
        <p:grpSpPr>
          <a:xfrm>
            <a:off x="1757744" y="3866305"/>
            <a:ext cx="4133400" cy="1313100"/>
            <a:chOff x="1757744" y="3866305"/>
            <a:chExt cx="4133400" cy="1313100"/>
          </a:xfrm>
        </p:grpSpPr>
        <p:sp>
          <p:nvSpPr>
            <p:cNvPr id="79" name="Google Shape;79;p15"/>
            <p:cNvSpPr/>
            <p:nvPr/>
          </p:nvSpPr>
          <p:spPr>
            <a:xfrm>
              <a:off x="1757744" y="3866305"/>
              <a:ext cx="4133400" cy="1313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 name="Google Shape;80;p15"/>
            <p:cNvSpPr/>
            <p:nvPr/>
          </p:nvSpPr>
          <p:spPr>
            <a:xfrm>
              <a:off x="1889250" y="3954750"/>
              <a:ext cx="3901500" cy="1142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pic>
        <p:nvPicPr>
          <p:cNvPr id="85" name="Google Shape;85;p16"/>
          <p:cNvPicPr preferRelativeResize="0"/>
          <p:nvPr/>
        </p:nvPicPr>
        <p:blipFill rotWithShape="1">
          <a:blip r:embed="rId3">
            <a:alphaModFix/>
          </a:blip>
          <a:srcRect b="15109" l="0" r="0" t="13590"/>
          <a:stretch/>
        </p:blipFill>
        <p:spPr>
          <a:xfrm>
            <a:off x="151059" y="139875"/>
            <a:ext cx="6810775" cy="4856000"/>
          </a:xfrm>
          <a:prstGeom prst="rect">
            <a:avLst/>
          </a:prstGeom>
          <a:noFill/>
          <a:ln>
            <a:noFill/>
          </a:ln>
        </p:spPr>
      </p:pic>
      <p:pic>
        <p:nvPicPr>
          <p:cNvPr id="86" name="Google Shape;86;p16"/>
          <p:cNvPicPr preferRelativeResize="0"/>
          <p:nvPr/>
        </p:nvPicPr>
        <p:blipFill rotWithShape="1">
          <a:blip r:embed="rId4">
            <a:alphaModFix/>
          </a:blip>
          <a:srcRect b="21294" l="21252" r="24532" t="16241"/>
          <a:stretch/>
        </p:blipFill>
        <p:spPr>
          <a:xfrm>
            <a:off x="7218000" y="139875"/>
            <a:ext cx="1673425" cy="2082251"/>
          </a:xfrm>
          <a:prstGeom prst="rect">
            <a:avLst/>
          </a:prstGeom>
          <a:noFill/>
          <a:ln>
            <a:noFill/>
          </a:ln>
        </p:spPr>
      </p:pic>
      <p:sp>
        <p:nvSpPr>
          <p:cNvPr id="87" name="Google Shape;87;p16"/>
          <p:cNvSpPr txBox="1"/>
          <p:nvPr/>
        </p:nvSpPr>
        <p:spPr>
          <a:xfrm>
            <a:off x="7161163" y="2571750"/>
            <a:ext cx="1787100" cy="215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chemeClr val="dk2"/>
                </a:solidFill>
                <a:latin typeface="Montserrat"/>
                <a:ea typeface="Montserrat"/>
                <a:cs typeface="Montserrat"/>
                <a:sym typeface="Montserrat"/>
              </a:rPr>
              <a:t>Greek letter </a:t>
            </a:r>
            <a:r>
              <a:rPr i="1" lang="en-GB" sz="2400">
                <a:solidFill>
                  <a:schemeClr val="dk2"/>
                </a:solidFill>
                <a:latin typeface="Montserrat"/>
                <a:ea typeface="Montserrat"/>
                <a:cs typeface="Montserrat"/>
                <a:sym typeface="Montserrat"/>
              </a:rPr>
              <a:t>chi</a:t>
            </a:r>
            <a:r>
              <a:rPr lang="en-GB" sz="2400">
                <a:solidFill>
                  <a:schemeClr val="dk2"/>
                </a:solidFill>
                <a:latin typeface="Montserrat"/>
                <a:ea typeface="Montserrat"/>
                <a:cs typeface="Montserrat"/>
                <a:sym typeface="Montserrat"/>
              </a:rPr>
              <a:t>.</a:t>
            </a:r>
            <a:endParaRPr sz="2400">
              <a:solidFill>
                <a:schemeClr val="dk2"/>
              </a:solidFill>
              <a:latin typeface="Montserrat"/>
              <a:ea typeface="Montserrat"/>
              <a:cs typeface="Montserrat"/>
              <a:sym typeface="Montserrat"/>
            </a:endParaRPr>
          </a:p>
          <a:p>
            <a:pPr indent="0" lvl="0" marL="0" rtl="0" algn="l">
              <a:spcBef>
                <a:spcPts val="0"/>
              </a:spcBef>
              <a:spcAft>
                <a:spcPts val="0"/>
              </a:spcAft>
              <a:buNone/>
            </a:pPr>
            <a:r>
              <a:t/>
            </a:r>
            <a:endParaRPr sz="2400">
              <a:solidFill>
                <a:schemeClr val="dk2"/>
              </a:solidFill>
              <a:latin typeface="Montserrat"/>
              <a:ea typeface="Montserrat"/>
              <a:cs typeface="Montserrat"/>
              <a:sym typeface="Montserrat"/>
            </a:endParaRPr>
          </a:p>
          <a:p>
            <a:pPr indent="0" lvl="0" marL="0" rtl="0" algn="l">
              <a:spcBef>
                <a:spcPts val="0"/>
              </a:spcBef>
              <a:spcAft>
                <a:spcPts val="0"/>
              </a:spcAft>
              <a:buNone/>
            </a:pPr>
            <a:r>
              <a:rPr b="1" lang="en-GB" sz="2400">
                <a:solidFill>
                  <a:schemeClr val="dk2"/>
                </a:solidFill>
                <a:latin typeface="Montserrat"/>
                <a:ea typeface="Montserrat"/>
                <a:cs typeface="Montserrat"/>
                <a:sym typeface="Montserrat"/>
              </a:rPr>
              <a:t>Chiasmus</a:t>
            </a:r>
            <a:endParaRPr b="1" sz="2400">
              <a:solidFill>
                <a:schemeClr val="dk2"/>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nvSpPr>
        <p:spPr>
          <a:xfrm>
            <a:off x="287475" y="158967"/>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X M</a:t>
            </a:r>
            <a:r>
              <a:rPr b="1" lang="en-GB" sz="4000">
                <a:solidFill>
                  <a:schemeClr val="dk2"/>
                </a:solidFill>
                <a:latin typeface="EB Garamond"/>
                <a:ea typeface="EB Garamond"/>
                <a:cs typeface="EB Garamond"/>
                <a:sym typeface="EB Garamond"/>
              </a:rPr>
              <a:t>ARKS</a:t>
            </a:r>
            <a:r>
              <a:rPr b="1" lang="en-GB" sz="5000">
                <a:solidFill>
                  <a:schemeClr val="dk2"/>
                </a:solidFill>
                <a:latin typeface="EB Garamond"/>
                <a:ea typeface="EB Garamond"/>
                <a:cs typeface="EB Garamond"/>
                <a:sym typeface="EB Garamond"/>
              </a:rPr>
              <a:t> T</a:t>
            </a:r>
            <a:r>
              <a:rPr b="1" lang="en-GB" sz="4000">
                <a:solidFill>
                  <a:schemeClr val="dk2"/>
                </a:solidFill>
                <a:latin typeface="EB Garamond"/>
                <a:ea typeface="EB Garamond"/>
                <a:cs typeface="EB Garamond"/>
                <a:sym typeface="EB Garamond"/>
              </a:rPr>
              <a:t>HE</a:t>
            </a:r>
            <a:r>
              <a:rPr b="1" lang="en-GB" sz="5000">
                <a:solidFill>
                  <a:schemeClr val="dk2"/>
                </a:solidFill>
                <a:latin typeface="EB Garamond"/>
                <a:ea typeface="EB Garamond"/>
                <a:cs typeface="EB Garamond"/>
                <a:sym typeface="EB Garamond"/>
              </a:rPr>
              <a:t> S</a:t>
            </a:r>
            <a:r>
              <a:rPr b="1" lang="en-GB" sz="4000">
                <a:solidFill>
                  <a:schemeClr val="dk2"/>
                </a:solidFill>
                <a:latin typeface="EB Garamond"/>
                <a:ea typeface="EB Garamond"/>
                <a:cs typeface="EB Garamond"/>
                <a:sym typeface="EB Garamond"/>
              </a:rPr>
              <a:t>POT</a:t>
            </a:r>
            <a:r>
              <a:rPr b="1" lang="en-GB" sz="5000">
                <a:solidFill>
                  <a:schemeClr val="dk2"/>
                </a:solidFill>
                <a:latin typeface="EB Garamond"/>
                <a:ea typeface="EB Garamond"/>
                <a:cs typeface="EB Garamond"/>
                <a:sym typeface="EB Garamond"/>
              </a:rPr>
              <a:t> </a:t>
            </a:r>
            <a:endParaRPr b="1" sz="5000">
              <a:solidFill>
                <a:schemeClr val="dk2"/>
              </a:solidFill>
              <a:latin typeface="EB Garamond"/>
              <a:ea typeface="EB Garamond"/>
              <a:cs typeface="EB Garamond"/>
              <a:sym typeface="EB Garamond"/>
            </a:endParaRPr>
          </a:p>
        </p:txBody>
      </p:sp>
      <p:sp>
        <p:nvSpPr>
          <p:cNvPr id="93" name="Google Shape;93;p17"/>
          <p:cNvSpPr txBox="1"/>
          <p:nvPr/>
        </p:nvSpPr>
        <p:spPr>
          <a:xfrm>
            <a:off x="388475" y="1081636"/>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94" name="Google Shape;94;p17"/>
          <p:cNvSpPr txBox="1"/>
          <p:nvPr/>
        </p:nvSpPr>
        <p:spPr>
          <a:xfrm>
            <a:off x="-101025" y="-274219"/>
            <a:ext cx="4475400" cy="634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40000">
                <a:solidFill>
                  <a:srgbClr val="FFFF00"/>
                </a:solidFill>
              </a:rPr>
              <a:t>X</a:t>
            </a:r>
            <a:endParaRPr sz="40000">
              <a:solidFill>
                <a:srgbClr val="FFFF00"/>
              </a:solidFill>
            </a:endParaRPr>
          </a:p>
        </p:txBody>
      </p:sp>
      <p:sp>
        <p:nvSpPr>
          <p:cNvPr id="95" name="Google Shape;95;p17"/>
          <p:cNvSpPr txBox="1"/>
          <p:nvPr/>
        </p:nvSpPr>
        <p:spPr>
          <a:xfrm>
            <a:off x="287475" y="1084400"/>
            <a:ext cx="8756400" cy="37404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GB" sz="2100">
                <a:latin typeface="Montserrat"/>
                <a:ea typeface="Montserrat"/>
                <a:cs typeface="Montserrat"/>
                <a:sym typeface="Montserrat"/>
              </a:rPr>
              <a:t>A: Daniel 2 – Prophecy of 4 world empires symbolized by statue.</a:t>
            </a:r>
            <a:endParaRPr sz="2100">
              <a:latin typeface="Montserrat"/>
              <a:ea typeface="Montserrat"/>
              <a:cs typeface="Montserrat"/>
              <a:sym typeface="Montserrat"/>
            </a:endParaRPr>
          </a:p>
          <a:p>
            <a:pPr indent="457200" lvl="0" marL="0" rtl="0" algn="l">
              <a:lnSpc>
                <a:spcPct val="200000"/>
              </a:lnSpc>
              <a:spcBef>
                <a:spcPts val="0"/>
              </a:spcBef>
              <a:spcAft>
                <a:spcPts val="0"/>
              </a:spcAft>
              <a:buNone/>
            </a:pPr>
            <a:r>
              <a:rPr lang="en-GB" sz="2100">
                <a:latin typeface="Montserrat"/>
                <a:ea typeface="Montserrat"/>
                <a:cs typeface="Montserrat"/>
                <a:sym typeface="Montserrat"/>
              </a:rPr>
              <a:t>B: Daniel 3 – Faithful believers persecuted &amp; delivered (fire)	</a:t>
            </a:r>
            <a:br>
              <a:rPr lang="en-GB" sz="2100">
                <a:latin typeface="Montserrat"/>
                <a:ea typeface="Montserrat"/>
                <a:cs typeface="Montserrat"/>
                <a:sym typeface="Montserrat"/>
              </a:rPr>
            </a:br>
            <a:r>
              <a:rPr lang="en-GB" sz="2100">
                <a:latin typeface="Montserrat"/>
                <a:ea typeface="Montserrat"/>
                <a:cs typeface="Montserrat"/>
                <a:sym typeface="Montserrat"/>
              </a:rPr>
              <a:t>		C: Daniel 4 – God humbles (&amp; restores) a proud king </a:t>
            </a:r>
            <a:endParaRPr sz="2100">
              <a:latin typeface="Montserrat"/>
              <a:ea typeface="Montserrat"/>
              <a:cs typeface="Montserrat"/>
              <a:sym typeface="Montserrat"/>
            </a:endParaRPr>
          </a:p>
          <a:p>
            <a:pPr indent="457200" lvl="0" marL="457200" rtl="0" algn="l">
              <a:lnSpc>
                <a:spcPct val="200000"/>
              </a:lnSpc>
              <a:spcBef>
                <a:spcPts val="0"/>
              </a:spcBef>
              <a:spcAft>
                <a:spcPts val="0"/>
              </a:spcAft>
              <a:buNone/>
            </a:pPr>
            <a:r>
              <a:rPr lang="en-GB" sz="2100">
                <a:latin typeface="Montserrat"/>
                <a:ea typeface="Montserrat"/>
                <a:cs typeface="Montserrat"/>
                <a:sym typeface="Montserrat"/>
              </a:rPr>
              <a:t>C': Daniel 5 – God judges (&amp; deposes) a proud king</a:t>
            </a:r>
            <a:endParaRPr sz="2100">
              <a:latin typeface="Montserrat"/>
              <a:ea typeface="Montserrat"/>
              <a:cs typeface="Montserrat"/>
              <a:sym typeface="Montserrat"/>
            </a:endParaRPr>
          </a:p>
          <a:p>
            <a:pPr indent="0" lvl="0" marL="457200" rtl="0" algn="l">
              <a:lnSpc>
                <a:spcPct val="200000"/>
              </a:lnSpc>
              <a:spcBef>
                <a:spcPts val="0"/>
              </a:spcBef>
              <a:spcAft>
                <a:spcPts val="0"/>
              </a:spcAft>
              <a:buNone/>
            </a:pPr>
            <a:r>
              <a:rPr lang="en-GB" sz="2100">
                <a:latin typeface="Montserrat"/>
                <a:ea typeface="Montserrat"/>
                <a:cs typeface="Montserrat"/>
                <a:sym typeface="Montserrat"/>
              </a:rPr>
              <a:t>B': Daniel 6 – Faithful believer persecuted &amp; delivered (lions)</a:t>
            </a:r>
            <a:endParaRPr sz="2100">
              <a:latin typeface="Montserrat"/>
              <a:ea typeface="Montserrat"/>
              <a:cs typeface="Montserrat"/>
              <a:sym typeface="Montserrat"/>
            </a:endParaRPr>
          </a:p>
          <a:p>
            <a:pPr indent="0" lvl="0" marL="0" rtl="0" algn="l">
              <a:lnSpc>
                <a:spcPct val="200000"/>
              </a:lnSpc>
              <a:spcBef>
                <a:spcPts val="0"/>
              </a:spcBef>
              <a:spcAft>
                <a:spcPts val="0"/>
              </a:spcAft>
              <a:buNone/>
            </a:pPr>
            <a:r>
              <a:rPr lang="en-GB" sz="2100">
                <a:latin typeface="Montserrat"/>
                <a:ea typeface="Montserrat"/>
                <a:cs typeface="Montserrat"/>
                <a:sym typeface="Montserrat"/>
              </a:rPr>
              <a:t>A': Daniel 7 – Prophecy of 4 world empires symbolized by beasts.</a:t>
            </a:r>
            <a:endParaRPr sz="2100">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8"/>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01" name="Google Shape;101;p18"/>
          <p:cNvSpPr txBox="1"/>
          <p:nvPr/>
        </p:nvSpPr>
        <p:spPr>
          <a:xfrm>
            <a:off x="287475" y="-79138"/>
            <a:ext cx="67209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C</a:t>
            </a:r>
            <a:r>
              <a:rPr b="1" lang="en-GB" sz="4000">
                <a:solidFill>
                  <a:schemeClr val="dk2"/>
                </a:solidFill>
                <a:latin typeface="EB Garamond"/>
                <a:ea typeface="EB Garamond"/>
                <a:cs typeface="EB Garamond"/>
                <a:sym typeface="EB Garamond"/>
              </a:rPr>
              <a:t>HAPTER</a:t>
            </a:r>
            <a:r>
              <a:rPr b="1" lang="en-GB" sz="5000">
                <a:solidFill>
                  <a:schemeClr val="dk2"/>
                </a:solidFill>
                <a:latin typeface="EB Garamond"/>
                <a:ea typeface="EB Garamond"/>
                <a:cs typeface="EB Garamond"/>
                <a:sym typeface="EB Garamond"/>
              </a:rPr>
              <a:t> F</a:t>
            </a:r>
            <a:r>
              <a:rPr b="1" lang="en-GB" sz="4000">
                <a:solidFill>
                  <a:schemeClr val="dk2"/>
                </a:solidFill>
                <a:latin typeface="EB Garamond"/>
                <a:ea typeface="EB Garamond"/>
                <a:cs typeface="EB Garamond"/>
                <a:sym typeface="EB Garamond"/>
              </a:rPr>
              <a:t>IVE</a:t>
            </a:r>
            <a:br>
              <a:rPr b="1" lang="en-GB" sz="4000">
                <a:solidFill>
                  <a:schemeClr val="dk2"/>
                </a:solidFill>
                <a:latin typeface="EB Garamond"/>
                <a:ea typeface="EB Garamond"/>
                <a:cs typeface="EB Garamond"/>
                <a:sym typeface="EB Garamond"/>
              </a:rPr>
            </a:br>
            <a:r>
              <a:rPr b="1" lang="en-GB" sz="3000">
                <a:solidFill>
                  <a:schemeClr val="dk2"/>
                </a:solidFill>
                <a:latin typeface="EB Garamond"/>
                <a:ea typeface="EB Garamond"/>
                <a:cs typeface="EB Garamond"/>
                <a:sym typeface="EB Garamond"/>
              </a:rPr>
              <a:t>The writing on the wall</a:t>
            </a:r>
            <a:endParaRPr b="1" sz="3000">
              <a:solidFill>
                <a:schemeClr val="dk2"/>
              </a:solidFill>
              <a:latin typeface="EB Garamond"/>
              <a:ea typeface="EB Garamond"/>
              <a:cs typeface="EB Garamond"/>
              <a:sym typeface="EB Garamond"/>
            </a:endParaRPr>
          </a:p>
        </p:txBody>
      </p:sp>
      <p:sp>
        <p:nvSpPr>
          <p:cNvPr id="102" name="Google Shape;102;p18"/>
          <p:cNvSpPr txBox="1"/>
          <p:nvPr/>
        </p:nvSpPr>
        <p:spPr>
          <a:xfrm>
            <a:off x="388475" y="1320827"/>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03" name="Google Shape;103;p18"/>
          <p:cNvSpPr txBox="1"/>
          <p:nvPr/>
        </p:nvSpPr>
        <p:spPr>
          <a:xfrm>
            <a:off x="287475" y="1244768"/>
            <a:ext cx="6518700" cy="6064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100">
                <a:latin typeface="Montserrat"/>
                <a:ea typeface="Montserrat"/>
                <a:cs typeface="Montserrat"/>
                <a:sym typeface="Montserrat"/>
              </a:rPr>
              <a:t>“Many years later King Belshazzar gave a great feast for 1,000 of his nobles, and he drank wine with them … [from] the gold and silver cups that his predecessor, Nebuchadnezzar, had taken from the Temple in Jerusalem. … While they drank from them they praised their idols made of gold, silver, bronze, iron, wood, and stone.” (v 1-4)</a:t>
            </a:r>
            <a:endParaRPr sz="2100">
              <a:latin typeface="Montserrat"/>
              <a:ea typeface="Montserrat"/>
              <a:cs typeface="Montserrat"/>
              <a:sym typeface="Montserrat"/>
            </a:endParaRPr>
          </a:p>
          <a:p>
            <a:pPr indent="0" lvl="0" marL="0" rtl="0" algn="l">
              <a:spcBef>
                <a:spcPts val="0"/>
              </a:spcBef>
              <a:spcAft>
                <a:spcPts val="0"/>
              </a:spcAft>
              <a:buNone/>
            </a:pPr>
            <a:r>
              <a:rPr b="1" lang="en-GB" sz="3000">
                <a:solidFill>
                  <a:schemeClr val="dk2"/>
                </a:solidFill>
                <a:latin typeface="EB Garamond"/>
                <a:ea typeface="EB Garamond"/>
                <a:cs typeface="EB Garamond"/>
                <a:sym typeface="EB Garamond"/>
              </a:rPr>
              <a:t>Theme</a:t>
            </a:r>
            <a:endParaRPr b="1" sz="3000">
              <a:solidFill>
                <a:schemeClr val="dk2"/>
              </a:solidFill>
              <a:latin typeface="EB Garamond"/>
              <a:ea typeface="EB Garamond"/>
              <a:cs typeface="EB Garamond"/>
              <a:sym typeface="EB Garamond"/>
            </a:endParaRPr>
          </a:p>
          <a:p>
            <a:pPr indent="0" lvl="0" marL="0" rtl="0" algn="l">
              <a:spcBef>
                <a:spcPts val="0"/>
              </a:spcBef>
              <a:spcAft>
                <a:spcPts val="0"/>
              </a:spcAft>
              <a:buNone/>
            </a:pPr>
            <a:r>
              <a:t/>
            </a:r>
            <a:endParaRPr b="1" sz="1200">
              <a:solidFill>
                <a:schemeClr val="dk2"/>
              </a:solidFill>
              <a:latin typeface="EB Garamond"/>
              <a:ea typeface="EB Garamond"/>
              <a:cs typeface="EB Garamond"/>
              <a:sym typeface="EB Garamond"/>
            </a:endParaRPr>
          </a:p>
          <a:p>
            <a:pPr indent="0" lvl="0" marL="0" rtl="0" algn="l">
              <a:lnSpc>
                <a:spcPct val="150000"/>
              </a:lnSpc>
              <a:spcBef>
                <a:spcPts val="0"/>
              </a:spcBef>
              <a:spcAft>
                <a:spcPts val="0"/>
              </a:spcAft>
              <a:buNone/>
            </a:pPr>
            <a:r>
              <a:rPr lang="en-GB" sz="2200">
                <a:latin typeface="Montserrat"/>
                <a:ea typeface="Montserrat"/>
                <a:cs typeface="Montserrat"/>
                <a:sym typeface="Montserrat"/>
              </a:rPr>
              <a:t>“praise and glorify and honor the King of heaven. All his acts are just and true, and he is able to humble the proud.” (v 18)</a:t>
            </a:r>
            <a:endParaRPr sz="2200">
              <a:latin typeface="Montserrat"/>
              <a:ea typeface="Montserrat"/>
              <a:cs typeface="Montserrat"/>
              <a:sym typeface="Montserrat"/>
            </a:endParaRPr>
          </a:p>
        </p:txBody>
      </p:sp>
      <p:pic>
        <p:nvPicPr>
          <p:cNvPr id="104" name="Google Shape;104;p18"/>
          <p:cNvPicPr preferRelativeResize="0"/>
          <p:nvPr/>
        </p:nvPicPr>
        <p:blipFill rotWithShape="1">
          <a:blip r:embed="rId4">
            <a:alphaModFix/>
          </a:blip>
          <a:srcRect b="0" l="36565" r="34539" t="0"/>
          <a:stretch/>
        </p:blipFill>
        <p:spPr>
          <a:xfrm>
            <a:off x="6914099" y="0"/>
            <a:ext cx="2229898" cy="5143501"/>
          </a:xfrm>
          <a:prstGeom prst="rect">
            <a:avLst/>
          </a:prstGeom>
          <a:noFill/>
          <a:ln>
            <a:noFill/>
          </a:ln>
        </p:spPr>
      </p:pic>
      <p:pic>
        <p:nvPicPr>
          <p:cNvPr id="105" name="Google Shape;105;p18"/>
          <p:cNvPicPr preferRelativeResize="0"/>
          <p:nvPr/>
        </p:nvPicPr>
        <p:blipFill rotWithShape="1">
          <a:blip r:embed="rId5">
            <a:alphaModFix/>
          </a:blip>
          <a:srcRect b="0" l="13769" r="60826" t="0"/>
          <a:stretch/>
        </p:blipFill>
        <p:spPr>
          <a:xfrm>
            <a:off x="6806175" y="0"/>
            <a:ext cx="2323123" cy="5143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pic>
        <p:nvPicPr>
          <p:cNvPr id="110" name="Google Shape;110;p19"/>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11" name="Google Shape;111;p19"/>
          <p:cNvSpPr txBox="1"/>
          <p:nvPr/>
        </p:nvSpPr>
        <p:spPr>
          <a:xfrm>
            <a:off x="287475" y="192799"/>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B</a:t>
            </a:r>
            <a:r>
              <a:rPr b="1" lang="en-GB" sz="4000">
                <a:solidFill>
                  <a:schemeClr val="dk2"/>
                </a:solidFill>
                <a:latin typeface="EB Garamond"/>
                <a:ea typeface="EB Garamond"/>
                <a:cs typeface="EB Garamond"/>
                <a:sym typeface="EB Garamond"/>
              </a:rPr>
              <a:t>ELSHAZZAR</a:t>
            </a:r>
            <a:endParaRPr b="1" sz="3000">
              <a:solidFill>
                <a:schemeClr val="dk2"/>
              </a:solidFill>
              <a:latin typeface="EB Garamond"/>
              <a:ea typeface="EB Garamond"/>
              <a:cs typeface="EB Garamond"/>
              <a:sym typeface="EB Garamond"/>
            </a:endParaRPr>
          </a:p>
        </p:txBody>
      </p:sp>
      <p:sp>
        <p:nvSpPr>
          <p:cNvPr id="112" name="Google Shape;112;p19"/>
          <p:cNvSpPr txBox="1"/>
          <p:nvPr/>
        </p:nvSpPr>
        <p:spPr>
          <a:xfrm>
            <a:off x="388475" y="1320827"/>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13" name="Google Shape;113;p19"/>
          <p:cNvSpPr txBox="1"/>
          <p:nvPr/>
        </p:nvSpPr>
        <p:spPr>
          <a:xfrm>
            <a:off x="287475" y="1244768"/>
            <a:ext cx="6518700" cy="3586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en-GB" sz="2600">
                <a:latin typeface="Montserrat"/>
                <a:ea typeface="Montserrat"/>
                <a:cs typeface="Montserrat"/>
                <a:sym typeface="Montserrat"/>
              </a:rPr>
              <a:t>Bel: </a:t>
            </a:r>
            <a:r>
              <a:rPr lang="en-GB" sz="2600">
                <a:latin typeface="Montserrat"/>
                <a:ea typeface="Montserrat"/>
                <a:cs typeface="Montserrat"/>
                <a:sym typeface="Montserrat"/>
              </a:rPr>
              <a:t>Refers to Marduk, the chief patron deity and "lord" of the Babylonian Empire.</a:t>
            </a:r>
            <a:endParaRPr sz="2600">
              <a:latin typeface="Montserrat"/>
              <a:ea typeface="Montserrat"/>
              <a:cs typeface="Montserrat"/>
              <a:sym typeface="Montserrat"/>
            </a:endParaRPr>
          </a:p>
          <a:p>
            <a:pPr indent="0" lvl="0" marL="0" rtl="0" algn="l">
              <a:lnSpc>
                <a:spcPct val="150000"/>
              </a:lnSpc>
              <a:spcBef>
                <a:spcPts val="0"/>
              </a:spcBef>
              <a:spcAft>
                <a:spcPts val="0"/>
              </a:spcAft>
              <a:buNone/>
            </a:pPr>
            <a:r>
              <a:rPr b="1" lang="en-GB" sz="2600">
                <a:latin typeface="Montserrat"/>
                <a:ea typeface="Montserrat"/>
                <a:cs typeface="Montserrat"/>
                <a:sym typeface="Montserrat"/>
              </a:rPr>
              <a:t>Shar: </a:t>
            </a:r>
            <a:r>
              <a:rPr lang="en-GB" sz="2600">
                <a:latin typeface="Montserrat"/>
                <a:ea typeface="Montserrat"/>
                <a:cs typeface="Montserrat"/>
                <a:sym typeface="Montserrat"/>
              </a:rPr>
              <a:t>Means "king".</a:t>
            </a:r>
            <a:endParaRPr sz="2600">
              <a:latin typeface="Montserrat"/>
              <a:ea typeface="Montserrat"/>
              <a:cs typeface="Montserrat"/>
              <a:sym typeface="Montserrat"/>
            </a:endParaRPr>
          </a:p>
          <a:p>
            <a:pPr indent="0" lvl="0" marL="0" rtl="0" algn="l">
              <a:lnSpc>
                <a:spcPct val="150000"/>
              </a:lnSpc>
              <a:spcBef>
                <a:spcPts val="0"/>
              </a:spcBef>
              <a:spcAft>
                <a:spcPts val="0"/>
              </a:spcAft>
              <a:buNone/>
            </a:pPr>
            <a:r>
              <a:rPr b="1" lang="en-GB" sz="2600">
                <a:latin typeface="Montserrat"/>
                <a:ea typeface="Montserrat"/>
                <a:cs typeface="Montserrat"/>
                <a:sym typeface="Montserrat"/>
              </a:rPr>
              <a:t>Uṣur: </a:t>
            </a:r>
            <a:r>
              <a:rPr lang="en-GB" sz="2600">
                <a:latin typeface="Montserrat"/>
                <a:ea typeface="Montserrat"/>
                <a:cs typeface="Montserrat"/>
                <a:sym typeface="Montserrat"/>
              </a:rPr>
              <a:t>A prayer or command meaning "protect" or "guard"</a:t>
            </a:r>
            <a:endParaRPr sz="2700">
              <a:latin typeface="Montserrat"/>
              <a:ea typeface="Montserrat"/>
              <a:cs typeface="Montserrat"/>
              <a:sym typeface="Montserrat"/>
            </a:endParaRPr>
          </a:p>
        </p:txBody>
      </p:sp>
      <p:pic>
        <p:nvPicPr>
          <p:cNvPr id="114" name="Google Shape;114;p19"/>
          <p:cNvPicPr preferRelativeResize="0"/>
          <p:nvPr/>
        </p:nvPicPr>
        <p:blipFill rotWithShape="1">
          <a:blip r:embed="rId4">
            <a:alphaModFix/>
          </a:blip>
          <a:srcRect b="0" l="36565" r="34539" t="0"/>
          <a:stretch/>
        </p:blipFill>
        <p:spPr>
          <a:xfrm>
            <a:off x="6914099" y="0"/>
            <a:ext cx="2229898" cy="5143501"/>
          </a:xfrm>
          <a:prstGeom prst="rect">
            <a:avLst/>
          </a:prstGeom>
          <a:noFill/>
          <a:ln>
            <a:noFill/>
          </a:ln>
        </p:spPr>
      </p:pic>
      <p:pic>
        <p:nvPicPr>
          <p:cNvPr id="115" name="Google Shape;115;p19"/>
          <p:cNvPicPr preferRelativeResize="0"/>
          <p:nvPr/>
        </p:nvPicPr>
        <p:blipFill rotWithShape="1">
          <a:blip r:embed="rId5">
            <a:alphaModFix/>
          </a:blip>
          <a:srcRect b="0" l="13769" r="60826" t="0"/>
          <a:stretch/>
        </p:blipFill>
        <p:spPr>
          <a:xfrm>
            <a:off x="6806175" y="0"/>
            <a:ext cx="2323123"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0"/>
          <p:cNvSpPr txBox="1"/>
          <p:nvPr/>
        </p:nvSpPr>
        <p:spPr>
          <a:xfrm>
            <a:off x="287475" y="52946"/>
            <a:ext cx="6720900" cy="93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4900">
                <a:solidFill>
                  <a:schemeClr val="dk2"/>
                </a:solidFill>
                <a:latin typeface="EB Garamond"/>
                <a:ea typeface="EB Garamond"/>
                <a:cs typeface="EB Garamond"/>
                <a:sym typeface="EB Garamond"/>
              </a:rPr>
              <a:t>B</a:t>
            </a:r>
            <a:r>
              <a:rPr b="1" lang="en-GB" sz="3900">
                <a:solidFill>
                  <a:schemeClr val="dk2"/>
                </a:solidFill>
                <a:latin typeface="EB Garamond"/>
                <a:ea typeface="EB Garamond"/>
                <a:cs typeface="EB Garamond"/>
                <a:sym typeface="EB Garamond"/>
              </a:rPr>
              <a:t>ELSHAZZAR IN </a:t>
            </a:r>
            <a:r>
              <a:rPr b="1" lang="en-GB" sz="4900">
                <a:solidFill>
                  <a:schemeClr val="dk2"/>
                </a:solidFill>
                <a:latin typeface="EB Garamond"/>
                <a:ea typeface="EB Garamond"/>
                <a:cs typeface="EB Garamond"/>
                <a:sym typeface="EB Garamond"/>
              </a:rPr>
              <a:t>H</a:t>
            </a:r>
            <a:r>
              <a:rPr b="1" lang="en-GB" sz="3900">
                <a:solidFill>
                  <a:schemeClr val="dk2"/>
                </a:solidFill>
                <a:latin typeface="EB Garamond"/>
                <a:ea typeface="EB Garamond"/>
                <a:cs typeface="EB Garamond"/>
                <a:sym typeface="EB Garamond"/>
              </a:rPr>
              <a:t>ISTORY</a:t>
            </a:r>
            <a:endParaRPr b="1" sz="2900">
              <a:solidFill>
                <a:schemeClr val="dk2"/>
              </a:solidFill>
              <a:latin typeface="EB Garamond"/>
              <a:ea typeface="EB Garamond"/>
              <a:cs typeface="EB Garamond"/>
              <a:sym typeface="EB Garamond"/>
            </a:endParaRPr>
          </a:p>
        </p:txBody>
      </p:sp>
      <p:sp>
        <p:nvSpPr>
          <p:cNvPr id="121" name="Google Shape;121;p20"/>
          <p:cNvSpPr txBox="1"/>
          <p:nvPr/>
        </p:nvSpPr>
        <p:spPr>
          <a:xfrm>
            <a:off x="388475" y="1320827"/>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pic>
        <p:nvPicPr>
          <p:cNvPr id="122" name="Google Shape;122;p20"/>
          <p:cNvPicPr preferRelativeResize="0"/>
          <p:nvPr/>
        </p:nvPicPr>
        <p:blipFill>
          <a:blip r:embed="rId3">
            <a:alphaModFix/>
          </a:blip>
          <a:stretch>
            <a:fillRect/>
          </a:stretch>
        </p:blipFill>
        <p:spPr>
          <a:xfrm>
            <a:off x="7008375" y="1237024"/>
            <a:ext cx="2033026" cy="1956787"/>
          </a:xfrm>
          <a:prstGeom prst="rect">
            <a:avLst/>
          </a:prstGeom>
          <a:noFill/>
          <a:ln>
            <a:noFill/>
          </a:ln>
        </p:spPr>
      </p:pic>
      <p:sp>
        <p:nvSpPr>
          <p:cNvPr id="123" name="Google Shape;123;p20"/>
          <p:cNvSpPr txBox="1"/>
          <p:nvPr/>
        </p:nvSpPr>
        <p:spPr>
          <a:xfrm>
            <a:off x="349625" y="965066"/>
            <a:ext cx="6720900" cy="47871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Montserrat"/>
              <a:buChar char="●"/>
            </a:pPr>
            <a:r>
              <a:rPr lang="en-GB" sz="2600">
                <a:latin typeface="Montserrat"/>
                <a:ea typeface="Montserrat"/>
                <a:cs typeface="Montserrat"/>
                <a:sym typeface="Montserrat"/>
              </a:rPr>
              <a:t>Son of Nabonidus (perhaps grandson of Nebuchadnezzar)</a:t>
            </a:r>
            <a:endParaRPr sz="2600">
              <a:latin typeface="Montserrat"/>
              <a:ea typeface="Montserrat"/>
              <a:cs typeface="Montserrat"/>
              <a:sym typeface="Montserrat"/>
            </a:endParaRPr>
          </a:p>
          <a:p>
            <a:pPr indent="-393700" lvl="0" marL="457200" rtl="0" algn="l">
              <a:lnSpc>
                <a:spcPct val="150000"/>
              </a:lnSpc>
              <a:spcBef>
                <a:spcPts val="0"/>
              </a:spcBef>
              <a:spcAft>
                <a:spcPts val="0"/>
              </a:spcAft>
              <a:buSzPts val="2600"/>
              <a:buFont typeface="Montserrat"/>
              <a:buChar char="●"/>
            </a:pPr>
            <a:r>
              <a:rPr lang="en-GB" sz="2600">
                <a:latin typeface="Montserrat"/>
                <a:ea typeface="Montserrat"/>
                <a:cs typeface="Montserrat"/>
                <a:sym typeface="Montserrat"/>
              </a:rPr>
              <a:t>Probable orchestrator of coup </a:t>
            </a:r>
            <a:br>
              <a:rPr lang="en-GB" sz="2600">
                <a:latin typeface="Montserrat"/>
                <a:ea typeface="Montserrat"/>
                <a:cs typeface="Montserrat"/>
                <a:sym typeface="Montserrat"/>
              </a:rPr>
            </a:br>
            <a:r>
              <a:rPr lang="en-GB" sz="2600">
                <a:latin typeface="Montserrat"/>
                <a:ea typeface="Montserrat"/>
                <a:cs typeface="Montserrat"/>
                <a:sym typeface="Montserrat"/>
              </a:rPr>
              <a:t>d'etat</a:t>
            </a:r>
            <a:r>
              <a:rPr lang="en-GB" sz="2600">
                <a:latin typeface="Montserrat"/>
                <a:ea typeface="Montserrat"/>
                <a:cs typeface="Montserrat"/>
                <a:sym typeface="Montserrat"/>
              </a:rPr>
              <a:t> that brought his elderly </a:t>
            </a:r>
            <a:br>
              <a:rPr lang="en-GB" sz="2600">
                <a:latin typeface="Montserrat"/>
                <a:ea typeface="Montserrat"/>
                <a:cs typeface="Montserrat"/>
                <a:sym typeface="Montserrat"/>
              </a:rPr>
            </a:br>
            <a:r>
              <a:rPr lang="en-GB" sz="2600">
                <a:latin typeface="Montserrat"/>
                <a:ea typeface="Montserrat"/>
                <a:cs typeface="Montserrat"/>
                <a:sym typeface="Montserrat"/>
              </a:rPr>
              <a:t>father to power and made him heir</a:t>
            </a:r>
            <a:endParaRPr sz="2600">
              <a:latin typeface="Montserrat"/>
              <a:ea typeface="Montserrat"/>
              <a:cs typeface="Montserrat"/>
              <a:sym typeface="Montserrat"/>
            </a:endParaRPr>
          </a:p>
          <a:p>
            <a:pPr indent="-393700" lvl="0" marL="457200" rtl="0" algn="l">
              <a:lnSpc>
                <a:spcPct val="150000"/>
              </a:lnSpc>
              <a:spcBef>
                <a:spcPts val="0"/>
              </a:spcBef>
              <a:spcAft>
                <a:spcPts val="0"/>
              </a:spcAft>
              <a:buSzPts val="2600"/>
              <a:buFont typeface="Montserrat"/>
              <a:buChar char="●"/>
            </a:pPr>
            <a:r>
              <a:rPr lang="en-GB" sz="2600">
                <a:latin typeface="Montserrat"/>
                <a:ea typeface="Montserrat"/>
                <a:cs typeface="Montserrat"/>
                <a:sym typeface="Montserrat"/>
              </a:rPr>
              <a:t>Last regent of Neo-Babylonian Empire</a:t>
            </a:r>
            <a:endParaRPr sz="2600">
              <a:latin typeface="Montserrat"/>
              <a:ea typeface="Montserrat"/>
              <a:cs typeface="Montserrat"/>
              <a:sym typeface="Montserrat"/>
            </a:endParaRPr>
          </a:p>
          <a:p>
            <a:pPr indent="0" lvl="0" marL="0" rtl="0" algn="l">
              <a:lnSpc>
                <a:spcPct val="150000"/>
              </a:lnSpc>
              <a:spcBef>
                <a:spcPts val="0"/>
              </a:spcBef>
              <a:spcAft>
                <a:spcPts val="0"/>
              </a:spcAft>
              <a:buNone/>
            </a:pPr>
            <a:r>
              <a:t/>
            </a:r>
            <a:endParaRPr sz="2600">
              <a:latin typeface="Montserrat"/>
              <a:ea typeface="Montserrat"/>
              <a:cs typeface="Montserrat"/>
              <a:sym typeface="Montserrat"/>
            </a:endParaRPr>
          </a:p>
        </p:txBody>
      </p:sp>
      <p:sp>
        <p:nvSpPr>
          <p:cNvPr id="124" name="Google Shape;124;p20"/>
          <p:cNvSpPr txBox="1"/>
          <p:nvPr/>
        </p:nvSpPr>
        <p:spPr>
          <a:xfrm>
            <a:off x="7026488" y="3372025"/>
            <a:ext cx="1996800" cy="1316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050">
                <a:solidFill>
                  <a:schemeClr val="dk1"/>
                </a:solidFill>
                <a:highlight>
                  <a:srgbClr val="F8F9FA"/>
                </a:highlight>
                <a:latin typeface="Montserrat"/>
                <a:ea typeface="Montserrat"/>
                <a:cs typeface="Montserrat"/>
                <a:sym typeface="Montserrat"/>
              </a:rPr>
              <a:t>The</a:t>
            </a:r>
            <a:r>
              <a:rPr lang="en-GB" sz="1050">
                <a:solidFill>
                  <a:schemeClr val="dk1"/>
                </a:solidFill>
                <a:highlight>
                  <a:srgbClr val="F8F9FA"/>
                </a:highlight>
                <a:uFill>
                  <a:noFill/>
                </a:uFill>
                <a:latin typeface="Montserrat"/>
                <a:ea typeface="Montserrat"/>
                <a:cs typeface="Montserrat"/>
                <a:sym typeface="Montserrat"/>
                <a:hlinkClick r:id="rId4">
                  <a:extLst>
                    <a:ext uri="{A12FA001-AC4F-418D-AE19-62706E023703}">
                      <ahyp:hlinkClr val="tx"/>
                    </a:ext>
                  </a:extLst>
                </a:hlinkClick>
              </a:rPr>
              <a:t> </a:t>
            </a:r>
            <a:r>
              <a:rPr lang="en-GB" sz="1050">
                <a:solidFill>
                  <a:srgbClr val="3366CC"/>
                </a:solidFill>
                <a:highlight>
                  <a:srgbClr val="F8F9FA"/>
                </a:highlight>
                <a:uFill>
                  <a:noFill/>
                </a:uFill>
                <a:latin typeface="Montserrat"/>
                <a:ea typeface="Montserrat"/>
                <a:cs typeface="Montserrat"/>
                <a:sym typeface="Montserrat"/>
                <a:hlinkClick r:id="rId5">
                  <a:extLst>
                    <a:ext uri="{A12FA001-AC4F-418D-AE19-62706E023703}">
                      <ahyp:hlinkClr val="tx"/>
                    </a:ext>
                  </a:extLst>
                </a:hlinkClick>
              </a:rPr>
              <a:t>Nabonidus Chronicle</a:t>
            </a:r>
            <a:r>
              <a:rPr lang="en-GB" sz="1050">
                <a:solidFill>
                  <a:schemeClr val="dk1"/>
                </a:solidFill>
                <a:highlight>
                  <a:srgbClr val="F8F9FA"/>
                </a:highlight>
                <a:latin typeface="Montserrat"/>
                <a:ea typeface="Montserrat"/>
                <a:cs typeface="Montserrat"/>
                <a:sym typeface="Montserrat"/>
              </a:rPr>
              <a:t>, an ancient Babylonian text which chronicles the reign of Belshazzar's father and also documents the period during which Belshazzar was regent in Babylon</a:t>
            </a:r>
            <a:endParaRPr>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1"/>
          <p:cNvPicPr preferRelativeResize="0"/>
          <p:nvPr/>
        </p:nvPicPr>
        <p:blipFill>
          <a:blip r:embed="rId3">
            <a:alphaModFix/>
          </a:blip>
          <a:stretch>
            <a:fillRect/>
          </a:stretch>
        </p:blipFill>
        <p:spPr>
          <a:xfrm>
            <a:off x="0" y="0"/>
            <a:ext cx="9144003" cy="5143501"/>
          </a:xfrm>
          <a:prstGeom prst="rect">
            <a:avLst/>
          </a:prstGeom>
          <a:noFill/>
          <a:ln>
            <a:noFill/>
          </a:ln>
        </p:spPr>
      </p:pic>
      <p:sp>
        <p:nvSpPr>
          <p:cNvPr id="130" name="Google Shape;130;p21"/>
          <p:cNvSpPr txBox="1"/>
          <p:nvPr>
            <p:ph type="title"/>
          </p:nvPr>
        </p:nvSpPr>
        <p:spPr>
          <a:xfrm>
            <a:off x="311700" y="149779"/>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4420">
                <a:solidFill>
                  <a:schemeClr val="lt1"/>
                </a:solidFill>
                <a:latin typeface="EB Garamond"/>
                <a:ea typeface="EB Garamond"/>
                <a:cs typeface="EB Garamond"/>
                <a:sym typeface="EB Garamond"/>
              </a:rPr>
              <a:t>Belshazzar - Bob Dylan (Johnny Cash)</a:t>
            </a:r>
            <a:endParaRPr sz="4420">
              <a:solidFill>
                <a:schemeClr val="lt1"/>
              </a:solidFill>
              <a:latin typeface="EB Garamond"/>
              <a:ea typeface="EB Garamond"/>
              <a:cs typeface="EB Garamond"/>
              <a:sym typeface="EB Garamond"/>
            </a:endParaRPr>
          </a:p>
        </p:txBody>
      </p:sp>
      <p:sp>
        <p:nvSpPr>
          <p:cNvPr id="131" name="Google Shape;131;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GB" sz="2200">
                <a:solidFill>
                  <a:schemeClr val="lt1"/>
                </a:solidFill>
                <a:highlight>
                  <a:schemeClr val="dk2"/>
                </a:highlight>
                <a:latin typeface="Montserrat"/>
                <a:ea typeface="Montserrat"/>
                <a:cs typeface="Montserrat"/>
                <a:sym typeface="Montserrat"/>
              </a:rPr>
              <a:t>Well the Bible tells about a man</a:t>
            </a:r>
            <a:endParaRPr sz="2200">
              <a:solidFill>
                <a:schemeClr val="lt1"/>
              </a:solidFill>
              <a:highlight>
                <a:schemeClr val="dk2"/>
              </a:highlight>
              <a:latin typeface="Montserrat"/>
              <a:ea typeface="Montserrat"/>
              <a:cs typeface="Montserrat"/>
              <a:sym typeface="Montserrat"/>
            </a:endParaRPr>
          </a:p>
          <a:p>
            <a:pPr indent="0" lvl="0" marL="0" rtl="0" algn="l">
              <a:lnSpc>
                <a:spcPct val="95000"/>
              </a:lnSpc>
              <a:spcBef>
                <a:spcPts val="1200"/>
              </a:spcBef>
              <a:spcAft>
                <a:spcPts val="0"/>
              </a:spcAft>
              <a:buNone/>
            </a:pPr>
            <a:r>
              <a:rPr lang="en-GB" sz="2200">
                <a:solidFill>
                  <a:schemeClr val="lt1"/>
                </a:solidFill>
                <a:highlight>
                  <a:schemeClr val="dk2"/>
                </a:highlight>
                <a:latin typeface="Montserrat"/>
                <a:ea typeface="Montserrat"/>
                <a:cs typeface="Montserrat"/>
                <a:sym typeface="Montserrat"/>
              </a:rPr>
              <a:t>Who ruled Babylon and all its land</a:t>
            </a:r>
            <a:endParaRPr sz="2200">
              <a:solidFill>
                <a:schemeClr val="lt1"/>
              </a:solidFill>
              <a:highlight>
                <a:schemeClr val="dk2"/>
              </a:highlight>
              <a:latin typeface="Montserrat"/>
              <a:ea typeface="Montserrat"/>
              <a:cs typeface="Montserrat"/>
              <a:sym typeface="Montserrat"/>
            </a:endParaRPr>
          </a:p>
          <a:p>
            <a:pPr indent="0" lvl="0" marL="0" rtl="0" algn="l">
              <a:lnSpc>
                <a:spcPct val="95000"/>
              </a:lnSpc>
              <a:spcBef>
                <a:spcPts val="1200"/>
              </a:spcBef>
              <a:spcAft>
                <a:spcPts val="0"/>
              </a:spcAft>
              <a:buNone/>
            </a:pPr>
            <a:r>
              <a:rPr lang="en-GB" sz="2200">
                <a:solidFill>
                  <a:schemeClr val="lt1"/>
                </a:solidFill>
                <a:highlight>
                  <a:schemeClr val="dk2"/>
                </a:highlight>
                <a:latin typeface="Montserrat"/>
                <a:ea typeface="Montserrat"/>
                <a:cs typeface="Montserrat"/>
                <a:sym typeface="Montserrat"/>
              </a:rPr>
              <a:t>Around the city he built a wall</a:t>
            </a:r>
            <a:endParaRPr sz="2200">
              <a:solidFill>
                <a:schemeClr val="lt1"/>
              </a:solidFill>
              <a:highlight>
                <a:schemeClr val="dk2"/>
              </a:highlight>
              <a:latin typeface="Montserrat"/>
              <a:ea typeface="Montserrat"/>
              <a:cs typeface="Montserrat"/>
              <a:sym typeface="Montserrat"/>
            </a:endParaRPr>
          </a:p>
          <a:p>
            <a:pPr indent="0" lvl="0" marL="0" rtl="0" algn="l">
              <a:lnSpc>
                <a:spcPct val="95000"/>
              </a:lnSpc>
              <a:spcBef>
                <a:spcPts val="1200"/>
              </a:spcBef>
              <a:spcAft>
                <a:spcPts val="0"/>
              </a:spcAft>
              <a:buNone/>
            </a:pPr>
            <a:r>
              <a:rPr lang="en-GB" sz="2200">
                <a:solidFill>
                  <a:schemeClr val="lt1"/>
                </a:solidFill>
                <a:highlight>
                  <a:schemeClr val="dk2"/>
                </a:highlight>
                <a:latin typeface="Montserrat"/>
                <a:ea typeface="Montserrat"/>
                <a:cs typeface="Montserrat"/>
                <a:sym typeface="Montserrat"/>
              </a:rPr>
              <a:t>And declared that Babylon would never fall</a:t>
            </a:r>
            <a:endParaRPr sz="2200">
              <a:solidFill>
                <a:schemeClr val="lt1"/>
              </a:solidFill>
              <a:highlight>
                <a:schemeClr val="dk2"/>
              </a:highlight>
              <a:latin typeface="Montserrat"/>
              <a:ea typeface="Montserrat"/>
              <a:cs typeface="Montserrat"/>
              <a:sym typeface="Montserrat"/>
            </a:endParaRPr>
          </a:p>
          <a:p>
            <a:pPr indent="0" lvl="0" marL="0" rtl="0" algn="l">
              <a:lnSpc>
                <a:spcPct val="95000"/>
              </a:lnSpc>
              <a:spcBef>
                <a:spcPts val="1200"/>
              </a:spcBef>
              <a:spcAft>
                <a:spcPts val="0"/>
              </a:spcAft>
              <a:buNone/>
            </a:pPr>
            <a:r>
              <a:rPr lang="en-GB" sz="2200">
                <a:solidFill>
                  <a:schemeClr val="lt1"/>
                </a:solidFill>
                <a:highlight>
                  <a:schemeClr val="dk2"/>
                </a:highlight>
                <a:latin typeface="Montserrat"/>
                <a:ea typeface="Montserrat"/>
                <a:cs typeface="Montserrat"/>
                <a:sym typeface="Montserrat"/>
              </a:rPr>
              <a:t>He had concubines and wives</a:t>
            </a:r>
            <a:endParaRPr sz="2200">
              <a:solidFill>
                <a:schemeClr val="lt1"/>
              </a:solidFill>
              <a:highlight>
                <a:schemeClr val="dk2"/>
              </a:highlight>
              <a:latin typeface="Montserrat"/>
              <a:ea typeface="Montserrat"/>
              <a:cs typeface="Montserrat"/>
              <a:sym typeface="Montserrat"/>
            </a:endParaRPr>
          </a:p>
          <a:p>
            <a:pPr indent="0" lvl="0" marL="0" rtl="0" algn="l">
              <a:lnSpc>
                <a:spcPct val="95000"/>
              </a:lnSpc>
              <a:spcBef>
                <a:spcPts val="1200"/>
              </a:spcBef>
              <a:spcAft>
                <a:spcPts val="0"/>
              </a:spcAft>
              <a:buNone/>
            </a:pPr>
            <a:r>
              <a:rPr lang="en-GB" sz="2200">
                <a:solidFill>
                  <a:schemeClr val="lt1"/>
                </a:solidFill>
                <a:highlight>
                  <a:schemeClr val="dk2"/>
                </a:highlight>
                <a:latin typeface="Montserrat"/>
                <a:ea typeface="Montserrat"/>
                <a:cs typeface="Montserrat"/>
                <a:sym typeface="Montserrat"/>
              </a:rPr>
              <a:t>He called his Babylon "Paradise"</a:t>
            </a:r>
            <a:endParaRPr sz="2200">
              <a:solidFill>
                <a:schemeClr val="lt1"/>
              </a:solidFill>
              <a:highlight>
                <a:schemeClr val="dk2"/>
              </a:highlight>
              <a:latin typeface="Montserrat"/>
              <a:ea typeface="Montserrat"/>
              <a:cs typeface="Montserrat"/>
              <a:sym typeface="Montserrat"/>
            </a:endParaRPr>
          </a:p>
          <a:p>
            <a:pPr indent="0" lvl="0" marL="0" rtl="0" algn="l">
              <a:lnSpc>
                <a:spcPct val="95000"/>
              </a:lnSpc>
              <a:spcBef>
                <a:spcPts val="1200"/>
              </a:spcBef>
              <a:spcAft>
                <a:spcPts val="0"/>
              </a:spcAft>
              <a:buNone/>
            </a:pPr>
            <a:r>
              <a:rPr lang="en-GB" sz="2200">
                <a:solidFill>
                  <a:schemeClr val="lt1"/>
                </a:solidFill>
                <a:highlight>
                  <a:schemeClr val="dk2"/>
                </a:highlight>
                <a:latin typeface="Montserrat"/>
                <a:ea typeface="Montserrat"/>
                <a:cs typeface="Montserrat"/>
                <a:sym typeface="Montserrat"/>
              </a:rPr>
              <a:t>Upon his throne he drank and ate</a:t>
            </a:r>
            <a:endParaRPr sz="2200">
              <a:solidFill>
                <a:schemeClr val="lt1"/>
              </a:solidFill>
              <a:highlight>
                <a:schemeClr val="dk2"/>
              </a:highlight>
              <a:latin typeface="Montserrat"/>
              <a:ea typeface="Montserrat"/>
              <a:cs typeface="Montserrat"/>
              <a:sym typeface="Montserrat"/>
            </a:endParaRPr>
          </a:p>
          <a:p>
            <a:pPr indent="0" lvl="0" marL="0" rtl="0" algn="l">
              <a:lnSpc>
                <a:spcPct val="95000"/>
              </a:lnSpc>
              <a:spcBef>
                <a:spcPts val="1200"/>
              </a:spcBef>
              <a:spcAft>
                <a:spcPts val="1200"/>
              </a:spcAft>
              <a:buNone/>
            </a:pPr>
            <a:r>
              <a:rPr lang="en-GB" sz="2200">
                <a:solidFill>
                  <a:schemeClr val="lt1"/>
                </a:solidFill>
                <a:highlight>
                  <a:schemeClr val="dk2"/>
                </a:highlight>
                <a:latin typeface="Montserrat"/>
                <a:ea typeface="Montserrat"/>
                <a:cs typeface="Montserrat"/>
                <a:sym typeface="Montserrat"/>
              </a:rPr>
              <a:t>But for Belshazzar it was getting late…</a:t>
            </a:r>
            <a:endParaRPr sz="2200">
              <a:solidFill>
                <a:schemeClr val="lt1"/>
              </a:solidFill>
              <a:highlight>
                <a:schemeClr val="dk2"/>
              </a:highlight>
              <a:latin typeface="Montserrat"/>
              <a:ea typeface="Montserrat"/>
              <a:cs typeface="Montserrat"/>
              <a:sym typeface="Montserrat"/>
            </a:endParaRPr>
          </a:p>
        </p:txBody>
      </p:sp>
      <p:pic>
        <p:nvPicPr>
          <p:cNvPr descr="Provided to YouTube by Columbia/Legacy&#10;&#10;Belshazzar · Bob Dylan · The Band&#10;&#10;The Basement Tapes Complete: The Bootleg Series, Vol. 11&#10;&#10;℗ Originally recorded 1967 &amp; released 2014. All rights reserved by Columbia Records, a division of Sony Music Entertainment&#10;&#10;Released on: 1967-12-28&#10;&#10;Associated Performer: Bob Dylan &amp; The Band&#10;Associated Performer: Bob Dylan&#10;Associated Performer: The Band&#10;Lyricist, Composer: Johnny Cash&#10;Coordinator, Producer: Jeff Rosen&#10;Additional Studio Producer, Producer: Jan Haust&#10;Producer: Steve Berkowitz&#10;Recording Engineer: Garth Hudson&#10;Mastering Engineer, Additional Studio Producer: Peter J. Moore&#10;Mastering Engineer: Mark Wilder&#10;&#10;Auto-generated by YouTube." id="132" name="Google Shape;132;p21" title="Belshazzar">
            <a:hlinkClick r:id="rId4"/>
          </p:cNvPr>
          <p:cNvPicPr preferRelativeResize="0"/>
          <p:nvPr/>
        </p:nvPicPr>
        <p:blipFill>
          <a:blip r:embed="rId5">
            <a:alphaModFix/>
          </a:blip>
          <a:stretch>
            <a:fillRect/>
          </a:stretch>
        </p:blipFill>
        <p:spPr>
          <a:xfrm>
            <a:off x="6807025" y="3687975"/>
            <a:ext cx="2187025" cy="123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1000"/>
                                        <p:tgtEl>
                                          <p:spTgt spid="13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8" name="Google Shape;138;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descr="Watch our overview video on the book of Daniel, which breaks down the literary design of the book and its flow of thought. The story of Daniel motivates faithfulness despite exile in Babylon. His visions offer hope that God will bring all nations under His rule.&#10;&#10;#Daniel #BibleProject #BibleVideo" id="139" name="Google Shape;139;p22" title="Book of Daniel Summary: A Complete Animated Overview">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5" name="Google Shape;14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46" name="Google Shape;146;p23"/>
          <p:cNvPicPr preferRelativeResize="0"/>
          <p:nvPr/>
        </p:nvPicPr>
        <p:blipFill>
          <a:blip r:embed="rId3">
            <a:alphaModFix/>
          </a:blip>
          <a:stretch>
            <a:fillRect/>
          </a:stretch>
        </p:blipFill>
        <p:spPr>
          <a:xfrm>
            <a:off x="0" y="0"/>
            <a:ext cx="9144003" cy="5143501"/>
          </a:xfrm>
          <a:prstGeom prst="rect">
            <a:avLst/>
          </a:prstGeom>
          <a:noFill/>
          <a:ln>
            <a:noFill/>
          </a:ln>
        </p:spPr>
      </p:pic>
      <p:sp>
        <p:nvSpPr>
          <p:cNvPr id="147" name="Google Shape;147;p23"/>
          <p:cNvSpPr txBox="1"/>
          <p:nvPr/>
        </p:nvSpPr>
        <p:spPr>
          <a:xfrm>
            <a:off x="2334307" y="4325977"/>
            <a:ext cx="4475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solidFill>
                  <a:schemeClr val="lt1"/>
                </a:solidFill>
                <a:latin typeface="EB Garamond"/>
                <a:ea typeface="EB Garamond"/>
                <a:cs typeface="EB Garamond"/>
                <a:sym typeface="EB Garamond"/>
              </a:rPr>
              <a:t>VERSES 1-12</a:t>
            </a:r>
            <a:endParaRPr b="1" sz="3000">
              <a:solidFill>
                <a:schemeClr val="lt1"/>
              </a:solidFill>
              <a:latin typeface="EB Garamond"/>
              <a:ea typeface="EB Garamond"/>
              <a:cs typeface="EB Garamond"/>
              <a:sym typeface="EB Garamon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4"/>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53" name="Google Shape;153;p24"/>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V</a:t>
            </a:r>
            <a:r>
              <a:rPr b="1" lang="en-GB" sz="4000">
                <a:solidFill>
                  <a:schemeClr val="dk2"/>
                </a:solidFill>
                <a:latin typeface="EB Garamond"/>
                <a:ea typeface="EB Garamond"/>
                <a:cs typeface="EB Garamond"/>
                <a:sym typeface="EB Garamond"/>
              </a:rPr>
              <a:t>ERSES</a:t>
            </a:r>
            <a:r>
              <a:rPr b="1" lang="en-GB" sz="5000">
                <a:solidFill>
                  <a:schemeClr val="dk2"/>
                </a:solidFill>
                <a:latin typeface="EB Garamond"/>
                <a:ea typeface="EB Garamond"/>
                <a:cs typeface="EB Garamond"/>
                <a:sym typeface="EB Garamond"/>
              </a:rPr>
              <a:t> 1-12</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154" name="Google Shape;154;p24"/>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55" name="Google Shape;155;p24"/>
          <p:cNvSpPr txBox="1"/>
          <p:nvPr/>
        </p:nvSpPr>
        <p:spPr>
          <a:xfrm>
            <a:off x="287475" y="1167079"/>
            <a:ext cx="6518700" cy="15393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Questions &amp; Comments?</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What’s the offense?</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“The knots of his loins were loosened” (v6)</a:t>
            </a:r>
            <a:endParaRPr sz="2200">
              <a:latin typeface="Montserrat"/>
              <a:ea typeface="Montserrat"/>
              <a:cs typeface="Montserrat"/>
              <a:sym typeface="Montserrat"/>
            </a:endParaRPr>
          </a:p>
        </p:txBody>
      </p:sp>
      <p:pic>
        <p:nvPicPr>
          <p:cNvPr id="156" name="Google Shape;156;p24"/>
          <p:cNvPicPr preferRelativeResize="0"/>
          <p:nvPr/>
        </p:nvPicPr>
        <p:blipFill rotWithShape="1">
          <a:blip r:embed="rId4">
            <a:alphaModFix/>
          </a:blip>
          <a:srcRect b="0" l="13769" r="60826" t="0"/>
          <a:stretch/>
        </p:blipFill>
        <p:spPr>
          <a:xfrm>
            <a:off x="6806175" y="0"/>
            <a:ext cx="2323123" cy="5143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25"/>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62" name="Google Shape;162;p25"/>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G</a:t>
            </a:r>
            <a:r>
              <a:rPr b="1" lang="en-GB" sz="4000">
                <a:solidFill>
                  <a:schemeClr val="dk2"/>
                </a:solidFill>
                <a:latin typeface="EB Garamond"/>
                <a:ea typeface="EB Garamond"/>
                <a:cs typeface="EB Garamond"/>
                <a:sym typeface="EB Garamond"/>
              </a:rPr>
              <a:t>IRD YOUR LOINS</a:t>
            </a:r>
            <a:r>
              <a:rPr b="1" lang="en-GB" sz="5000">
                <a:solidFill>
                  <a:schemeClr val="dk2"/>
                </a:solidFill>
                <a:latin typeface="EB Garamond"/>
                <a:ea typeface="EB Garamond"/>
                <a:cs typeface="EB Garamond"/>
                <a:sym typeface="EB Garamond"/>
              </a:rPr>
              <a:t>!</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163" name="Google Shape;163;p25"/>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64" name="Google Shape;164;p25"/>
          <p:cNvSpPr txBox="1"/>
          <p:nvPr/>
        </p:nvSpPr>
        <p:spPr>
          <a:xfrm>
            <a:off x="287475" y="1167079"/>
            <a:ext cx="6518700" cy="6927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3300">
                <a:latin typeface="Montserrat"/>
                <a:ea typeface="Montserrat"/>
                <a:cs typeface="Montserrat"/>
                <a:sym typeface="Montserrat"/>
              </a:rPr>
              <a:t>Which means …?</a:t>
            </a:r>
            <a:endParaRPr sz="3300">
              <a:latin typeface="Montserrat"/>
              <a:ea typeface="Montserrat"/>
              <a:cs typeface="Montserrat"/>
              <a:sym typeface="Montserrat"/>
            </a:endParaRPr>
          </a:p>
        </p:txBody>
      </p:sp>
      <p:pic>
        <p:nvPicPr>
          <p:cNvPr id="165" name="Google Shape;165;p25"/>
          <p:cNvPicPr preferRelativeResize="0"/>
          <p:nvPr/>
        </p:nvPicPr>
        <p:blipFill rotWithShape="1">
          <a:blip r:embed="rId4">
            <a:alphaModFix/>
          </a:blip>
          <a:srcRect b="0" l="13769" r="60826" t="0"/>
          <a:stretch/>
        </p:blipFill>
        <p:spPr>
          <a:xfrm>
            <a:off x="6806175" y="0"/>
            <a:ext cx="2323123" cy="5143501"/>
          </a:xfrm>
          <a:prstGeom prst="rect">
            <a:avLst/>
          </a:prstGeom>
          <a:noFill/>
          <a:ln>
            <a:noFill/>
          </a:ln>
        </p:spPr>
      </p:pic>
      <p:sp>
        <p:nvSpPr>
          <p:cNvPr id="166" name="Google Shape;166;p25"/>
          <p:cNvSpPr txBox="1"/>
          <p:nvPr/>
        </p:nvSpPr>
        <p:spPr>
          <a:xfrm>
            <a:off x="287475" y="1797654"/>
            <a:ext cx="6518700" cy="2216400"/>
          </a:xfrm>
          <a:prstGeom prst="rect">
            <a:avLst/>
          </a:prstGeom>
          <a:noFill/>
          <a:ln>
            <a:noFill/>
          </a:ln>
        </p:spPr>
        <p:txBody>
          <a:bodyPr anchorCtr="0" anchor="t" bIns="91425" lIns="91425" spcFirstLastPara="1" rIns="91425" wrap="square" tIns="91425">
            <a:spAutoFit/>
          </a:bodyPr>
          <a:lstStyle/>
          <a:p>
            <a:pPr indent="-438150" lvl="0" marL="457200" rtl="0" algn="l">
              <a:lnSpc>
                <a:spcPct val="150000"/>
              </a:lnSpc>
              <a:spcBef>
                <a:spcPts val="0"/>
              </a:spcBef>
              <a:spcAft>
                <a:spcPts val="0"/>
              </a:spcAft>
              <a:buSzPts val="3300"/>
              <a:buFont typeface="Montserrat"/>
              <a:buChar char="●"/>
            </a:pPr>
            <a:r>
              <a:rPr lang="en-GB" sz="3300">
                <a:latin typeface="Montserrat"/>
                <a:ea typeface="Montserrat"/>
                <a:cs typeface="Montserrat"/>
                <a:sym typeface="Montserrat"/>
              </a:rPr>
              <a:t>To be prepared</a:t>
            </a:r>
            <a:endParaRPr sz="3300">
              <a:latin typeface="Montserrat"/>
              <a:ea typeface="Montserrat"/>
              <a:cs typeface="Montserrat"/>
              <a:sym typeface="Montserrat"/>
            </a:endParaRPr>
          </a:p>
          <a:p>
            <a:pPr indent="-438150" lvl="1" marL="914400" rtl="0" algn="l">
              <a:lnSpc>
                <a:spcPct val="150000"/>
              </a:lnSpc>
              <a:spcBef>
                <a:spcPts val="0"/>
              </a:spcBef>
              <a:spcAft>
                <a:spcPts val="0"/>
              </a:spcAft>
              <a:buSzPts val="3300"/>
              <a:buFont typeface="Montserrat"/>
              <a:buChar char="○"/>
            </a:pPr>
            <a:r>
              <a:rPr lang="en-GB" sz="3300">
                <a:latin typeface="Montserrat"/>
                <a:ea typeface="Montserrat"/>
                <a:cs typeface="Montserrat"/>
                <a:sym typeface="Montserrat"/>
              </a:rPr>
              <a:t>Mentally</a:t>
            </a:r>
            <a:endParaRPr sz="3300">
              <a:latin typeface="Montserrat"/>
              <a:ea typeface="Montserrat"/>
              <a:cs typeface="Montserrat"/>
              <a:sym typeface="Montserrat"/>
            </a:endParaRPr>
          </a:p>
          <a:p>
            <a:pPr indent="-438150" lvl="1" marL="914400" rtl="0" algn="l">
              <a:lnSpc>
                <a:spcPct val="150000"/>
              </a:lnSpc>
              <a:spcBef>
                <a:spcPts val="0"/>
              </a:spcBef>
              <a:spcAft>
                <a:spcPts val="0"/>
              </a:spcAft>
              <a:buSzPts val="3300"/>
              <a:buFont typeface="Montserrat"/>
              <a:buChar char="○"/>
            </a:pPr>
            <a:r>
              <a:rPr lang="en-GB" sz="3300">
                <a:latin typeface="Montserrat"/>
                <a:ea typeface="Montserrat"/>
                <a:cs typeface="Montserrat"/>
                <a:sym typeface="Montserrat"/>
              </a:rPr>
              <a:t>Physically</a:t>
            </a:r>
            <a:endParaRPr sz="33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6"/>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72" name="Google Shape;172;p26"/>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N</a:t>
            </a:r>
            <a:r>
              <a:rPr b="1" lang="en-GB" sz="4000">
                <a:solidFill>
                  <a:schemeClr val="dk2"/>
                </a:solidFill>
                <a:latin typeface="EB Garamond"/>
                <a:ea typeface="EB Garamond"/>
                <a:cs typeface="EB Garamond"/>
                <a:sym typeface="EB Garamond"/>
              </a:rPr>
              <a:t>OW READ VERSE 9</a:t>
            </a:r>
            <a:endParaRPr b="1" sz="4000">
              <a:solidFill>
                <a:schemeClr val="dk2"/>
              </a:solidFill>
              <a:latin typeface="EB Garamond"/>
              <a:ea typeface="EB Garamond"/>
              <a:cs typeface="EB Garamond"/>
              <a:sym typeface="EB Garamond"/>
            </a:endParaRPr>
          </a:p>
        </p:txBody>
      </p:sp>
      <p:sp>
        <p:nvSpPr>
          <p:cNvPr id="173" name="Google Shape;173;p26"/>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74" name="Google Shape;174;p26"/>
          <p:cNvSpPr txBox="1"/>
          <p:nvPr/>
        </p:nvSpPr>
        <p:spPr>
          <a:xfrm>
            <a:off x="287475" y="1058304"/>
            <a:ext cx="6518700" cy="1262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800">
                <a:latin typeface="Montserrat"/>
                <a:ea typeface="Montserrat"/>
                <a:cs typeface="Montserrat"/>
                <a:sym typeface="Montserrat"/>
              </a:rPr>
              <a:t>“The knots of  his loins were </a:t>
            </a:r>
            <a:r>
              <a:rPr lang="en-GB" sz="2800">
                <a:latin typeface="Montserrat"/>
                <a:ea typeface="Montserrat"/>
                <a:cs typeface="Montserrat"/>
                <a:sym typeface="Montserrat"/>
              </a:rPr>
              <a:t>loosened</a:t>
            </a:r>
            <a:r>
              <a:rPr lang="en-GB" sz="2800">
                <a:latin typeface="Montserrat"/>
                <a:ea typeface="Montserrat"/>
                <a:cs typeface="Montserrat"/>
                <a:sym typeface="Montserrat"/>
              </a:rPr>
              <a:t>”</a:t>
            </a:r>
            <a:endParaRPr sz="2800">
              <a:latin typeface="Montserrat"/>
              <a:ea typeface="Montserrat"/>
              <a:cs typeface="Montserrat"/>
              <a:sym typeface="Montserrat"/>
            </a:endParaRPr>
          </a:p>
        </p:txBody>
      </p:sp>
      <p:pic>
        <p:nvPicPr>
          <p:cNvPr id="175" name="Google Shape;175;p26"/>
          <p:cNvPicPr preferRelativeResize="0"/>
          <p:nvPr/>
        </p:nvPicPr>
        <p:blipFill rotWithShape="1">
          <a:blip r:embed="rId4">
            <a:alphaModFix/>
          </a:blip>
          <a:srcRect b="0" l="13769" r="60826" t="0"/>
          <a:stretch/>
        </p:blipFill>
        <p:spPr>
          <a:xfrm>
            <a:off x="6806175" y="0"/>
            <a:ext cx="2323123" cy="5143501"/>
          </a:xfrm>
          <a:prstGeom prst="rect">
            <a:avLst/>
          </a:prstGeom>
          <a:noFill/>
          <a:ln>
            <a:noFill/>
          </a:ln>
        </p:spPr>
      </p:pic>
      <p:sp>
        <p:nvSpPr>
          <p:cNvPr id="176" name="Google Shape;176;p26"/>
          <p:cNvSpPr txBox="1"/>
          <p:nvPr/>
        </p:nvSpPr>
        <p:spPr>
          <a:xfrm>
            <a:off x="334100" y="2307579"/>
            <a:ext cx="6518700" cy="2555100"/>
          </a:xfrm>
          <a:prstGeom prst="rect">
            <a:avLst/>
          </a:prstGeom>
          <a:noFill/>
          <a:ln>
            <a:noFill/>
          </a:ln>
        </p:spPr>
        <p:txBody>
          <a:bodyPr anchorCtr="0" anchor="t" bIns="91425" lIns="91425" spcFirstLastPara="1" rIns="91425" wrap="square" tIns="91425">
            <a:spAutoFit/>
          </a:bodyPr>
          <a:lstStyle/>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To be ‘undone’</a:t>
            </a:r>
            <a:endParaRPr sz="2800">
              <a:latin typeface="Montserrat"/>
              <a:ea typeface="Montserrat"/>
              <a:cs typeface="Montserrat"/>
              <a:sym typeface="Montserrat"/>
            </a:endParaRPr>
          </a:p>
          <a:p>
            <a:pPr indent="-406400" lvl="1" marL="9144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ill-prepared</a:t>
            </a:r>
            <a:endParaRPr sz="2800">
              <a:latin typeface="Montserrat"/>
              <a:ea typeface="Montserrat"/>
              <a:cs typeface="Montserrat"/>
              <a:sym typeface="Montserrat"/>
            </a:endParaRPr>
          </a:p>
          <a:p>
            <a:pPr indent="-406400" lvl="1" marL="9144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weak-kneed</a:t>
            </a:r>
            <a:endParaRPr sz="2800">
              <a:latin typeface="Montserrat"/>
              <a:ea typeface="Montserrat"/>
              <a:cs typeface="Montserrat"/>
              <a:sym typeface="Montserrat"/>
            </a:endParaRPr>
          </a:p>
          <a:p>
            <a:pPr indent="-406400" lvl="1" marL="9144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sphincter issues …</a:t>
            </a:r>
            <a:endParaRPr sz="28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7"/>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82" name="Google Shape;182;p27"/>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F</a:t>
            </a:r>
            <a:r>
              <a:rPr b="1" lang="en-GB" sz="4000">
                <a:solidFill>
                  <a:schemeClr val="dk2"/>
                </a:solidFill>
                <a:latin typeface="EB Garamond"/>
                <a:ea typeface="EB Garamond"/>
                <a:cs typeface="EB Garamond"/>
                <a:sym typeface="EB Garamond"/>
              </a:rPr>
              <a:t>AMILIAR FORMAT</a:t>
            </a:r>
            <a:endParaRPr b="1" sz="4000">
              <a:solidFill>
                <a:schemeClr val="dk2"/>
              </a:solidFill>
              <a:latin typeface="EB Garamond"/>
              <a:ea typeface="EB Garamond"/>
              <a:cs typeface="EB Garamond"/>
              <a:sym typeface="EB Garamond"/>
            </a:endParaRPr>
          </a:p>
        </p:txBody>
      </p:sp>
      <p:sp>
        <p:nvSpPr>
          <p:cNvPr id="183" name="Google Shape;183;p27"/>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84" name="Google Shape;184;p27"/>
          <p:cNvSpPr txBox="1"/>
          <p:nvPr/>
        </p:nvSpPr>
        <p:spPr>
          <a:xfrm>
            <a:off x="287475" y="1058300"/>
            <a:ext cx="6254700" cy="3201600"/>
          </a:xfrm>
          <a:prstGeom prst="rect">
            <a:avLst/>
          </a:prstGeom>
          <a:noFill/>
          <a:ln>
            <a:noFill/>
          </a:ln>
        </p:spPr>
        <p:txBody>
          <a:bodyPr anchorCtr="0" anchor="t" bIns="91425" lIns="91425" spcFirstLastPara="1" rIns="91425" wrap="square" tIns="91425">
            <a:spAutoFit/>
          </a:bodyPr>
          <a:lstStyle/>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Interpretation required</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Diviners called</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Reward promised</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Failure</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Enter Daniel</a:t>
            </a:r>
            <a:endParaRPr sz="2800">
              <a:latin typeface="Montserrat"/>
              <a:ea typeface="Montserrat"/>
              <a:cs typeface="Montserrat"/>
              <a:sym typeface="Montserrat"/>
            </a:endParaRPr>
          </a:p>
        </p:txBody>
      </p:sp>
      <p:pic>
        <p:nvPicPr>
          <p:cNvPr id="185" name="Google Shape;185;p27"/>
          <p:cNvPicPr preferRelativeResize="0"/>
          <p:nvPr/>
        </p:nvPicPr>
        <p:blipFill rotWithShape="1">
          <a:blip r:embed="rId4">
            <a:alphaModFix/>
          </a:blip>
          <a:srcRect b="0" l="13769" r="60826" t="0"/>
          <a:stretch/>
        </p:blipFill>
        <p:spPr>
          <a:xfrm>
            <a:off x="6806175" y="0"/>
            <a:ext cx="2323123" cy="5143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8"/>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191" name="Google Shape;191;p28"/>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F</a:t>
            </a:r>
            <a:r>
              <a:rPr b="1" lang="en-GB" sz="4000">
                <a:solidFill>
                  <a:schemeClr val="dk2"/>
                </a:solidFill>
                <a:latin typeface="EB Garamond"/>
                <a:ea typeface="EB Garamond"/>
                <a:cs typeface="EB Garamond"/>
                <a:sym typeface="EB Garamond"/>
              </a:rPr>
              <a:t>AMILIAR FORMAT</a:t>
            </a:r>
            <a:endParaRPr b="1" sz="4000">
              <a:solidFill>
                <a:schemeClr val="dk2"/>
              </a:solidFill>
              <a:latin typeface="EB Garamond"/>
              <a:ea typeface="EB Garamond"/>
              <a:cs typeface="EB Garamond"/>
              <a:sym typeface="EB Garamond"/>
            </a:endParaRPr>
          </a:p>
        </p:txBody>
      </p:sp>
      <p:sp>
        <p:nvSpPr>
          <p:cNvPr id="192" name="Google Shape;192;p28"/>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193" name="Google Shape;193;p28"/>
          <p:cNvSpPr txBox="1"/>
          <p:nvPr/>
        </p:nvSpPr>
        <p:spPr>
          <a:xfrm>
            <a:off x="287475" y="1058300"/>
            <a:ext cx="6254700" cy="3201600"/>
          </a:xfrm>
          <a:prstGeom prst="rect">
            <a:avLst/>
          </a:prstGeom>
          <a:noFill/>
          <a:ln>
            <a:noFill/>
          </a:ln>
        </p:spPr>
        <p:txBody>
          <a:bodyPr anchorCtr="0" anchor="t" bIns="91425" lIns="91425" spcFirstLastPara="1" rIns="91425" wrap="square" tIns="91425">
            <a:spAutoFit/>
          </a:bodyPr>
          <a:lstStyle/>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Interpretation required</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Diviners called</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Reward promised</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Failure</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Enter Daniel</a:t>
            </a:r>
            <a:endParaRPr sz="2800">
              <a:latin typeface="Montserrat"/>
              <a:ea typeface="Montserrat"/>
              <a:cs typeface="Montserrat"/>
              <a:sym typeface="Montserrat"/>
            </a:endParaRPr>
          </a:p>
        </p:txBody>
      </p:sp>
      <p:pic>
        <p:nvPicPr>
          <p:cNvPr id="194" name="Google Shape;194;p28"/>
          <p:cNvPicPr preferRelativeResize="0"/>
          <p:nvPr/>
        </p:nvPicPr>
        <p:blipFill rotWithShape="1">
          <a:blip r:embed="rId4">
            <a:alphaModFix/>
          </a:blip>
          <a:srcRect b="0" l="13769" r="60826" t="0"/>
          <a:stretch/>
        </p:blipFill>
        <p:spPr>
          <a:xfrm>
            <a:off x="6806175" y="0"/>
            <a:ext cx="2323123" cy="5143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29"/>
          <p:cNvPicPr preferRelativeResize="0"/>
          <p:nvPr/>
        </p:nvPicPr>
        <p:blipFill rotWithShape="1">
          <a:blip r:embed="rId3">
            <a:alphaModFix/>
          </a:blip>
          <a:srcRect b="0" l="37988" r="38654" t="0"/>
          <a:stretch/>
        </p:blipFill>
        <p:spPr>
          <a:xfrm>
            <a:off x="7008225" y="0"/>
            <a:ext cx="2135776" cy="5143500"/>
          </a:xfrm>
          <a:prstGeom prst="rect">
            <a:avLst/>
          </a:prstGeom>
          <a:noFill/>
          <a:ln>
            <a:noFill/>
          </a:ln>
        </p:spPr>
      </p:pic>
      <p:sp>
        <p:nvSpPr>
          <p:cNvPr id="200" name="Google Shape;200;p29"/>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W</a:t>
            </a:r>
            <a:r>
              <a:rPr b="1" lang="en-GB" sz="4000">
                <a:solidFill>
                  <a:schemeClr val="dk2"/>
                </a:solidFill>
                <a:latin typeface="EB Garamond"/>
                <a:ea typeface="EB Garamond"/>
                <a:cs typeface="EB Garamond"/>
                <a:sym typeface="EB Garamond"/>
              </a:rPr>
              <a:t>ISDOM</a:t>
            </a:r>
            <a:endParaRPr b="1" sz="4000">
              <a:solidFill>
                <a:schemeClr val="dk2"/>
              </a:solidFill>
              <a:latin typeface="EB Garamond"/>
              <a:ea typeface="EB Garamond"/>
              <a:cs typeface="EB Garamond"/>
              <a:sym typeface="EB Garamond"/>
            </a:endParaRPr>
          </a:p>
        </p:txBody>
      </p:sp>
      <p:sp>
        <p:nvSpPr>
          <p:cNvPr id="201" name="Google Shape;201;p29"/>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02" name="Google Shape;202;p29"/>
          <p:cNvSpPr txBox="1"/>
          <p:nvPr/>
        </p:nvSpPr>
        <p:spPr>
          <a:xfrm>
            <a:off x="287475" y="1058300"/>
            <a:ext cx="6254700" cy="3848100"/>
          </a:xfrm>
          <a:prstGeom prst="rect">
            <a:avLst/>
          </a:prstGeom>
          <a:noFill/>
          <a:ln>
            <a:noFill/>
          </a:ln>
        </p:spPr>
        <p:txBody>
          <a:bodyPr anchorCtr="0" anchor="t" bIns="91425" lIns="91425" spcFirstLastPara="1" rIns="91425" wrap="square" tIns="91425">
            <a:spAutoFit/>
          </a:bodyPr>
          <a:lstStyle/>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Institutional</a:t>
            </a:r>
            <a:r>
              <a:rPr lang="en-GB" sz="2800">
                <a:latin typeface="Montserrat"/>
                <a:ea typeface="Montserrat"/>
                <a:cs typeface="Montserrat"/>
                <a:sym typeface="Montserrat"/>
              </a:rPr>
              <a:t> memory is crucial. Those who hold it grant access to the whats and whys of how we do things today.</a:t>
            </a:r>
            <a:endParaRPr sz="2800">
              <a:latin typeface="Montserrat"/>
              <a:ea typeface="Montserrat"/>
              <a:cs typeface="Montserrat"/>
              <a:sym typeface="Montserrat"/>
            </a:endParaRPr>
          </a:p>
          <a:p>
            <a:pPr indent="-406400" lvl="0" marL="457200" rtl="0" algn="l">
              <a:lnSpc>
                <a:spcPct val="150000"/>
              </a:lnSpc>
              <a:spcBef>
                <a:spcPts val="0"/>
              </a:spcBef>
              <a:spcAft>
                <a:spcPts val="0"/>
              </a:spcAft>
              <a:buSzPts val="2800"/>
              <a:buFont typeface="Montserrat"/>
              <a:buChar char="●"/>
            </a:pPr>
            <a:r>
              <a:rPr lang="en-GB" sz="2800">
                <a:latin typeface="Montserrat"/>
                <a:ea typeface="Montserrat"/>
                <a:cs typeface="Montserrat"/>
                <a:sym typeface="Montserrat"/>
              </a:rPr>
              <a:t>Who holds those memories and how can they help?</a:t>
            </a:r>
            <a:endParaRPr sz="2800">
              <a:latin typeface="Montserrat"/>
              <a:ea typeface="Montserrat"/>
              <a:cs typeface="Montserrat"/>
              <a:sym typeface="Montserrat"/>
            </a:endParaRPr>
          </a:p>
        </p:txBody>
      </p:sp>
      <p:pic>
        <p:nvPicPr>
          <p:cNvPr id="203" name="Google Shape;203;p29"/>
          <p:cNvPicPr preferRelativeResize="0"/>
          <p:nvPr/>
        </p:nvPicPr>
        <p:blipFill rotWithShape="1">
          <a:blip r:embed="rId4">
            <a:alphaModFix/>
          </a:blip>
          <a:srcRect b="0" l="13769" r="60826" t="0"/>
          <a:stretch/>
        </p:blipFill>
        <p:spPr>
          <a:xfrm>
            <a:off x="6806175" y="0"/>
            <a:ext cx="2323123" cy="5143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30"/>
          <p:cNvPicPr preferRelativeResize="0"/>
          <p:nvPr/>
        </p:nvPicPr>
        <p:blipFill rotWithShape="1">
          <a:blip r:embed="rId3">
            <a:alphaModFix/>
          </a:blip>
          <a:srcRect b="12777" l="0" r="0" t="6048"/>
          <a:stretch/>
        </p:blipFill>
        <p:spPr>
          <a:xfrm>
            <a:off x="0" y="0"/>
            <a:ext cx="9144000" cy="5143500"/>
          </a:xfrm>
          <a:prstGeom prst="rect">
            <a:avLst/>
          </a:prstGeom>
          <a:noFill/>
          <a:ln>
            <a:noFill/>
          </a:ln>
        </p:spPr>
      </p:pic>
      <p:sp>
        <p:nvSpPr>
          <p:cNvPr id="209" name="Google Shape;209;p30"/>
          <p:cNvSpPr txBox="1"/>
          <p:nvPr/>
        </p:nvSpPr>
        <p:spPr>
          <a:xfrm>
            <a:off x="2334307" y="4325977"/>
            <a:ext cx="44754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3000">
                <a:solidFill>
                  <a:schemeClr val="lt1"/>
                </a:solidFill>
                <a:latin typeface="EB Garamond"/>
                <a:ea typeface="EB Garamond"/>
                <a:cs typeface="EB Garamond"/>
                <a:sym typeface="EB Garamond"/>
              </a:rPr>
              <a:t>VERSES 13-30</a:t>
            </a:r>
            <a:endParaRPr b="1" sz="3000">
              <a:solidFill>
                <a:schemeClr val="lt1"/>
              </a:solidFill>
              <a:latin typeface="EB Garamond"/>
              <a:ea typeface="EB Garamond"/>
              <a:cs typeface="EB Garamond"/>
              <a:sym typeface="EB Garamo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1"/>
          <p:cNvSpPr txBox="1"/>
          <p:nvPr/>
        </p:nvSpPr>
        <p:spPr>
          <a:xfrm>
            <a:off x="287475" y="130642"/>
            <a:ext cx="67209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V</a:t>
            </a:r>
            <a:r>
              <a:rPr b="1" lang="en-GB" sz="4000">
                <a:solidFill>
                  <a:schemeClr val="dk2"/>
                </a:solidFill>
                <a:latin typeface="EB Garamond"/>
                <a:ea typeface="EB Garamond"/>
                <a:cs typeface="EB Garamond"/>
                <a:sym typeface="EB Garamond"/>
              </a:rPr>
              <a:t>ERSES</a:t>
            </a:r>
            <a:r>
              <a:rPr b="1" lang="en-GB" sz="5000">
                <a:solidFill>
                  <a:schemeClr val="dk2"/>
                </a:solidFill>
                <a:latin typeface="EB Garamond"/>
                <a:ea typeface="EB Garamond"/>
                <a:cs typeface="EB Garamond"/>
                <a:sym typeface="EB Garamond"/>
              </a:rPr>
              <a:t> 13-30</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215" name="Google Shape;215;p31"/>
          <p:cNvSpPr txBox="1"/>
          <p:nvPr/>
        </p:nvSpPr>
        <p:spPr>
          <a:xfrm>
            <a:off x="388475" y="1429602"/>
            <a:ext cx="78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16" name="Google Shape;216;p31"/>
          <p:cNvSpPr txBox="1"/>
          <p:nvPr/>
        </p:nvSpPr>
        <p:spPr>
          <a:xfrm>
            <a:off x="287475" y="1167079"/>
            <a:ext cx="6518700" cy="3063000"/>
          </a:xfrm>
          <a:prstGeom prst="rect">
            <a:avLst/>
          </a:prstGeom>
          <a:noFill/>
          <a:ln>
            <a:noFill/>
          </a:ln>
        </p:spPr>
        <p:txBody>
          <a:bodyPr anchorCtr="0" anchor="t" bIns="91425" lIns="91425" spcFirstLastPara="1" rIns="91425" wrap="square" tIns="91425">
            <a:spAutoFit/>
          </a:bodyPr>
          <a:lstStyle/>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Questions &amp; Comments?</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Rewards offered &amp; refused?</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Nebuchadnezzar’s source of power?</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Model: pride → humility → restoration?</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Consequences?</a:t>
            </a:r>
            <a:endParaRPr sz="2200">
              <a:latin typeface="Montserrat"/>
              <a:ea typeface="Montserrat"/>
              <a:cs typeface="Montserrat"/>
              <a:sym typeface="Montserrat"/>
            </a:endParaRPr>
          </a:p>
          <a:p>
            <a:pPr indent="-368300" lvl="0" marL="457200" rtl="0" algn="l">
              <a:lnSpc>
                <a:spcPct val="150000"/>
              </a:lnSpc>
              <a:spcBef>
                <a:spcPts val="0"/>
              </a:spcBef>
              <a:spcAft>
                <a:spcPts val="0"/>
              </a:spcAft>
              <a:buSzPts val="2200"/>
              <a:buFont typeface="Montserrat"/>
              <a:buChar char="●"/>
            </a:pPr>
            <a:r>
              <a:rPr lang="en-GB" sz="2200">
                <a:latin typeface="Montserrat"/>
                <a:ea typeface="Montserrat"/>
                <a:cs typeface="Montserrat"/>
                <a:sym typeface="Montserrat"/>
              </a:rPr>
              <a:t>Succession?</a:t>
            </a:r>
            <a:endParaRPr sz="2200">
              <a:latin typeface="Montserrat"/>
              <a:ea typeface="Montserrat"/>
              <a:cs typeface="Montserrat"/>
              <a:sym typeface="Montserrat"/>
            </a:endParaRPr>
          </a:p>
        </p:txBody>
      </p:sp>
      <p:pic>
        <p:nvPicPr>
          <p:cNvPr id="217" name="Google Shape;217;p31"/>
          <p:cNvPicPr preferRelativeResize="0"/>
          <p:nvPr/>
        </p:nvPicPr>
        <p:blipFill rotWithShape="1">
          <a:blip r:embed="rId3">
            <a:alphaModFix/>
          </a:blip>
          <a:srcRect b="12777" l="20400" r="48426" t="6048"/>
          <a:stretch/>
        </p:blipFill>
        <p:spPr>
          <a:xfrm>
            <a:off x="6293400" y="0"/>
            <a:ext cx="2850602" cy="51435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2"/>
          <p:cNvSpPr txBox="1"/>
          <p:nvPr/>
        </p:nvSpPr>
        <p:spPr>
          <a:xfrm>
            <a:off x="139850" y="-55825"/>
            <a:ext cx="62313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D</a:t>
            </a:r>
            <a:r>
              <a:rPr b="1" lang="en-GB" sz="4000">
                <a:solidFill>
                  <a:schemeClr val="dk2"/>
                </a:solidFill>
                <a:latin typeface="EB Garamond"/>
                <a:ea typeface="EB Garamond"/>
                <a:cs typeface="EB Garamond"/>
                <a:sym typeface="EB Garamond"/>
              </a:rPr>
              <a:t>ARIUS</a:t>
            </a:r>
            <a:r>
              <a:rPr b="1" lang="en-GB" sz="5000">
                <a:solidFill>
                  <a:schemeClr val="dk2"/>
                </a:solidFill>
                <a:latin typeface="EB Garamond"/>
                <a:ea typeface="EB Garamond"/>
                <a:cs typeface="EB Garamond"/>
                <a:sym typeface="EB Garamond"/>
              </a:rPr>
              <a:t> T</a:t>
            </a:r>
            <a:r>
              <a:rPr b="1" lang="en-GB" sz="4000">
                <a:solidFill>
                  <a:schemeClr val="dk2"/>
                </a:solidFill>
                <a:latin typeface="EB Garamond"/>
                <a:ea typeface="EB Garamond"/>
                <a:cs typeface="EB Garamond"/>
                <a:sym typeface="EB Garamond"/>
              </a:rPr>
              <a:t>HE</a:t>
            </a:r>
            <a:r>
              <a:rPr b="1" lang="en-GB" sz="5000">
                <a:solidFill>
                  <a:schemeClr val="dk2"/>
                </a:solidFill>
                <a:latin typeface="EB Garamond"/>
                <a:ea typeface="EB Garamond"/>
                <a:cs typeface="EB Garamond"/>
                <a:sym typeface="EB Garamond"/>
              </a:rPr>
              <a:t> M</a:t>
            </a:r>
            <a:r>
              <a:rPr b="1" lang="en-GB" sz="4000">
                <a:solidFill>
                  <a:schemeClr val="dk2"/>
                </a:solidFill>
                <a:latin typeface="EB Garamond"/>
                <a:ea typeface="EB Garamond"/>
                <a:cs typeface="EB Garamond"/>
                <a:sym typeface="EB Garamond"/>
              </a:rPr>
              <a:t>EDE</a:t>
            </a:r>
            <a:r>
              <a:rPr b="1" lang="en-GB" sz="5000">
                <a:solidFill>
                  <a:schemeClr val="dk2"/>
                </a:solidFill>
                <a:latin typeface="EB Garamond"/>
                <a:ea typeface="EB Garamond"/>
                <a:cs typeface="EB Garamond"/>
                <a:sym typeface="EB Garamond"/>
              </a:rPr>
              <a:t>?</a:t>
            </a:r>
            <a:endParaRPr b="1" sz="5000">
              <a:solidFill>
                <a:schemeClr val="dk2"/>
              </a:solidFill>
              <a:latin typeface="EB Garamond"/>
              <a:ea typeface="EB Garamond"/>
              <a:cs typeface="EB Garamond"/>
              <a:sym typeface="EB Garamond"/>
            </a:endParaRPr>
          </a:p>
        </p:txBody>
      </p:sp>
      <p:sp>
        <p:nvSpPr>
          <p:cNvPr id="223" name="Google Shape;223;p32"/>
          <p:cNvSpPr txBox="1"/>
          <p:nvPr/>
        </p:nvSpPr>
        <p:spPr>
          <a:xfrm>
            <a:off x="233492" y="1243131"/>
            <a:ext cx="72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24" name="Google Shape;224;p32"/>
          <p:cNvSpPr txBox="1"/>
          <p:nvPr/>
        </p:nvSpPr>
        <p:spPr>
          <a:xfrm>
            <a:off x="139850" y="980609"/>
            <a:ext cx="6043800" cy="3586500"/>
          </a:xfrm>
          <a:prstGeom prst="rect">
            <a:avLst/>
          </a:prstGeom>
          <a:noFill/>
          <a:ln>
            <a:noFill/>
          </a:ln>
        </p:spPr>
        <p:txBody>
          <a:bodyPr anchorCtr="0" anchor="t" bIns="91425" lIns="91425" spcFirstLastPara="1" rIns="91425" wrap="square" tIns="91425">
            <a:spAutoFit/>
          </a:bodyPr>
          <a:lstStyle/>
          <a:p>
            <a:pPr indent="-393700" lvl="0" marL="457200" rtl="0" algn="l">
              <a:lnSpc>
                <a:spcPct val="150000"/>
              </a:lnSpc>
              <a:spcBef>
                <a:spcPts val="0"/>
              </a:spcBef>
              <a:spcAft>
                <a:spcPts val="0"/>
              </a:spcAft>
              <a:buSzPts val="2600"/>
              <a:buFont typeface="Montserrat"/>
              <a:buChar char="●"/>
            </a:pPr>
            <a:r>
              <a:rPr lang="en-GB" sz="2600">
                <a:latin typeface="Montserrat"/>
                <a:ea typeface="Montserrat"/>
                <a:cs typeface="Montserrat"/>
                <a:sym typeface="Montserrat"/>
              </a:rPr>
              <a:t>Not recorded in history</a:t>
            </a:r>
            <a:endParaRPr sz="2600">
              <a:latin typeface="Montserrat"/>
              <a:ea typeface="Montserrat"/>
              <a:cs typeface="Montserrat"/>
              <a:sym typeface="Montserrat"/>
            </a:endParaRPr>
          </a:p>
          <a:p>
            <a:pPr indent="-393700" lvl="0" marL="457200" rtl="0" algn="l">
              <a:lnSpc>
                <a:spcPct val="150000"/>
              </a:lnSpc>
              <a:spcBef>
                <a:spcPts val="0"/>
              </a:spcBef>
              <a:spcAft>
                <a:spcPts val="0"/>
              </a:spcAft>
              <a:buSzPts val="2600"/>
              <a:buFont typeface="Montserrat"/>
              <a:buChar char="●"/>
            </a:pPr>
            <a:r>
              <a:rPr lang="en-GB" sz="2600">
                <a:latin typeface="Montserrat"/>
                <a:ea typeface="Montserrat"/>
                <a:cs typeface="Montserrat"/>
                <a:sym typeface="Montserrat"/>
              </a:rPr>
              <a:t>In 539, Bablyon was absorbed by the persian Empire under the rule of Cyrus the Great.</a:t>
            </a:r>
            <a:endParaRPr sz="2600">
              <a:latin typeface="Montserrat"/>
              <a:ea typeface="Montserrat"/>
              <a:cs typeface="Montserrat"/>
              <a:sym typeface="Montserrat"/>
            </a:endParaRPr>
          </a:p>
          <a:p>
            <a:pPr indent="-393700" lvl="0" marL="457200" rtl="0" algn="l">
              <a:lnSpc>
                <a:spcPct val="150000"/>
              </a:lnSpc>
              <a:spcBef>
                <a:spcPts val="0"/>
              </a:spcBef>
              <a:spcAft>
                <a:spcPts val="0"/>
              </a:spcAft>
              <a:buSzPts val="2600"/>
              <a:buFont typeface="Montserrat"/>
              <a:buChar char="●"/>
            </a:pPr>
            <a:r>
              <a:rPr lang="en-GB" sz="2600">
                <a:latin typeface="Montserrat"/>
                <a:ea typeface="Montserrat"/>
                <a:cs typeface="Montserrat"/>
                <a:sym typeface="Montserrat"/>
              </a:rPr>
              <a:t>Cyrus is recorded as the ruler who released the exiled Jews. </a:t>
            </a:r>
            <a:endParaRPr sz="2600">
              <a:latin typeface="Montserrat"/>
              <a:ea typeface="Montserrat"/>
              <a:cs typeface="Montserrat"/>
              <a:sym typeface="Montserrat"/>
            </a:endParaRPr>
          </a:p>
        </p:txBody>
      </p:sp>
      <p:pic>
        <p:nvPicPr>
          <p:cNvPr id="225" name="Google Shape;225;p32"/>
          <p:cNvPicPr preferRelativeResize="0"/>
          <p:nvPr/>
        </p:nvPicPr>
        <p:blipFill rotWithShape="1">
          <a:blip r:embed="rId3">
            <a:alphaModFix/>
          </a:blip>
          <a:srcRect b="0" l="8417" r="0" t="0"/>
          <a:stretch/>
        </p:blipFill>
        <p:spPr>
          <a:xfrm>
            <a:off x="6215700" y="0"/>
            <a:ext cx="2928300" cy="51434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3"/>
          <p:cNvSpPr txBox="1"/>
          <p:nvPr/>
        </p:nvSpPr>
        <p:spPr>
          <a:xfrm>
            <a:off x="139850" y="-55825"/>
            <a:ext cx="62313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F</a:t>
            </a:r>
            <a:r>
              <a:rPr b="1" lang="en-GB" sz="4000">
                <a:solidFill>
                  <a:schemeClr val="dk2"/>
                </a:solidFill>
                <a:latin typeface="EB Garamond"/>
                <a:ea typeface="EB Garamond"/>
                <a:cs typeface="EB Garamond"/>
                <a:sym typeface="EB Garamond"/>
              </a:rPr>
              <a:t>OUND</a:t>
            </a:r>
            <a:r>
              <a:rPr b="1" lang="en-GB" sz="5000">
                <a:solidFill>
                  <a:schemeClr val="dk2"/>
                </a:solidFill>
                <a:latin typeface="EB Garamond"/>
                <a:ea typeface="EB Garamond"/>
                <a:cs typeface="EB Garamond"/>
                <a:sym typeface="EB Garamond"/>
              </a:rPr>
              <a:t> W</a:t>
            </a:r>
            <a:r>
              <a:rPr b="1" lang="en-GB" sz="4000">
                <a:solidFill>
                  <a:schemeClr val="dk2"/>
                </a:solidFill>
                <a:latin typeface="EB Garamond"/>
                <a:ea typeface="EB Garamond"/>
                <a:cs typeface="EB Garamond"/>
                <a:sym typeface="EB Garamond"/>
              </a:rPr>
              <a:t>ANTING… </a:t>
            </a:r>
            <a:endParaRPr b="1" sz="3000">
              <a:solidFill>
                <a:schemeClr val="dk2"/>
              </a:solidFill>
              <a:latin typeface="EB Garamond"/>
              <a:ea typeface="EB Garamond"/>
              <a:cs typeface="EB Garamond"/>
              <a:sym typeface="EB Garamond"/>
            </a:endParaRPr>
          </a:p>
        </p:txBody>
      </p:sp>
      <p:sp>
        <p:nvSpPr>
          <p:cNvPr id="231" name="Google Shape;231;p33"/>
          <p:cNvSpPr txBox="1"/>
          <p:nvPr/>
        </p:nvSpPr>
        <p:spPr>
          <a:xfrm>
            <a:off x="233492" y="1243131"/>
            <a:ext cx="72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32" name="Google Shape;232;p33"/>
          <p:cNvSpPr txBox="1"/>
          <p:nvPr/>
        </p:nvSpPr>
        <p:spPr>
          <a:xfrm>
            <a:off x="139850" y="980609"/>
            <a:ext cx="6043800" cy="41868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2600">
                <a:latin typeface="Montserrat"/>
                <a:ea typeface="Montserrat"/>
                <a:cs typeface="Montserrat"/>
                <a:sym typeface="Montserrat"/>
              </a:rPr>
              <a:t>‘</a:t>
            </a:r>
            <a:r>
              <a:rPr lang="en-GB" sz="2600">
                <a:latin typeface="Montserrat"/>
                <a:ea typeface="Montserrat"/>
                <a:cs typeface="Montserrat"/>
                <a:sym typeface="Montserrat"/>
              </a:rPr>
              <a:t>MENE</a:t>
            </a:r>
            <a:r>
              <a:rPr lang="en-GB" sz="2600">
                <a:latin typeface="Montserrat"/>
                <a:ea typeface="Montserrat"/>
                <a:cs typeface="Montserrat"/>
                <a:sym typeface="Montserrat"/>
              </a:rPr>
              <a:t>, God has numbered the days of your kingdom and brought it to an end; </a:t>
            </a:r>
            <a:r>
              <a:rPr lang="en-GB" sz="2600">
                <a:latin typeface="Montserrat"/>
                <a:ea typeface="Montserrat"/>
                <a:cs typeface="Montserrat"/>
                <a:sym typeface="Montserrat"/>
              </a:rPr>
              <a:t>TEKEL</a:t>
            </a:r>
            <a:r>
              <a:rPr lang="en-GB" sz="2600">
                <a:latin typeface="Montserrat"/>
                <a:ea typeface="Montserrat"/>
                <a:cs typeface="Montserrat"/>
                <a:sym typeface="Montserrat"/>
              </a:rPr>
              <a:t>, you have been weighed on the scales and found wanting; </a:t>
            </a:r>
            <a:r>
              <a:rPr lang="en-GB" sz="2600">
                <a:latin typeface="Montserrat"/>
                <a:ea typeface="Montserrat"/>
                <a:cs typeface="Montserrat"/>
                <a:sym typeface="Montserrat"/>
              </a:rPr>
              <a:t>PERES</a:t>
            </a:r>
            <a:r>
              <a:rPr lang="en-GB" sz="2600">
                <a:latin typeface="Montserrat"/>
                <a:ea typeface="Montserrat"/>
                <a:cs typeface="Montserrat"/>
                <a:sym typeface="Montserrat"/>
              </a:rPr>
              <a:t>, your kingdom is divided and given to the Medes and Persians.’</a:t>
            </a:r>
            <a:endParaRPr sz="2600">
              <a:latin typeface="Montserrat"/>
              <a:ea typeface="Montserrat"/>
              <a:cs typeface="Montserrat"/>
              <a:sym typeface="Montserrat"/>
            </a:endParaRPr>
          </a:p>
        </p:txBody>
      </p:sp>
      <p:pic>
        <p:nvPicPr>
          <p:cNvPr id="233" name="Google Shape;233;p33"/>
          <p:cNvPicPr preferRelativeResize="0"/>
          <p:nvPr/>
        </p:nvPicPr>
        <p:blipFill rotWithShape="1">
          <a:blip r:embed="rId3">
            <a:alphaModFix/>
          </a:blip>
          <a:srcRect b="12777" l="20400" r="48426" t="6048"/>
          <a:stretch/>
        </p:blipFill>
        <p:spPr>
          <a:xfrm>
            <a:off x="6293400" y="0"/>
            <a:ext cx="2850602"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4"/>
          <p:cNvSpPr txBox="1"/>
          <p:nvPr/>
        </p:nvSpPr>
        <p:spPr>
          <a:xfrm>
            <a:off x="139850" y="-55825"/>
            <a:ext cx="62313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5000">
                <a:solidFill>
                  <a:schemeClr val="dk2"/>
                </a:solidFill>
                <a:latin typeface="EB Garamond"/>
                <a:ea typeface="EB Garamond"/>
                <a:cs typeface="EB Garamond"/>
                <a:sym typeface="EB Garamond"/>
              </a:rPr>
              <a:t>I</a:t>
            </a:r>
            <a:r>
              <a:rPr b="1" lang="en-GB" sz="4000">
                <a:solidFill>
                  <a:schemeClr val="dk2"/>
                </a:solidFill>
                <a:latin typeface="EB Garamond"/>
                <a:ea typeface="EB Garamond"/>
                <a:cs typeface="EB Garamond"/>
                <a:sym typeface="EB Garamond"/>
              </a:rPr>
              <a:t>NVITATION</a:t>
            </a:r>
            <a:r>
              <a:rPr b="1" lang="en-GB" sz="4000">
                <a:solidFill>
                  <a:schemeClr val="dk2"/>
                </a:solidFill>
                <a:latin typeface="EB Garamond"/>
                <a:ea typeface="EB Garamond"/>
                <a:cs typeface="EB Garamond"/>
                <a:sym typeface="EB Garamond"/>
              </a:rPr>
              <a:t> </a:t>
            </a:r>
            <a:endParaRPr b="1" sz="3000">
              <a:solidFill>
                <a:schemeClr val="dk2"/>
              </a:solidFill>
              <a:latin typeface="EB Garamond"/>
              <a:ea typeface="EB Garamond"/>
              <a:cs typeface="EB Garamond"/>
              <a:sym typeface="EB Garamond"/>
            </a:endParaRPr>
          </a:p>
        </p:txBody>
      </p:sp>
      <p:sp>
        <p:nvSpPr>
          <p:cNvPr id="239" name="Google Shape;239;p34"/>
          <p:cNvSpPr txBox="1"/>
          <p:nvPr/>
        </p:nvSpPr>
        <p:spPr>
          <a:xfrm>
            <a:off x="233492" y="1243131"/>
            <a:ext cx="7200" cy="2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240" name="Google Shape;240;p34"/>
          <p:cNvSpPr txBox="1"/>
          <p:nvPr/>
        </p:nvSpPr>
        <p:spPr>
          <a:xfrm>
            <a:off x="139850" y="980609"/>
            <a:ext cx="6043800" cy="3417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GB" sz="3000">
                <a:latin typeface="Montserrat"/>
                <a:ea typeface="Montserrat"/>
                <a:cs typeface="Montserrat"/>
                <a:sym typeface="Montserrat"/>
              </a:rPr>
              <a:t>If God were to write a message on the wall for you, what might it say?</a:t>
            </a:r>
            <a:endParaRPr sz="3000">
              <a:latin typeface="Montserrat"/>
              <a:ea typeface="Montserrat"/>
              <a:cs typeface="Montserrat"/>
              <a:sym typeface="Montserrat"/>
            </a:endParaRPr>
          </a:p>
          <a:p>
            <a:pPr indent="0" lvl="0" marL="0" rtl="0" algn="l">
              <a:lnSpc>
                <a:spcPct val="150000"/>
              </a:lnSpc>
              <a:spcBef>
                <a:spcPts val="0"/>
              </a:spcBef>
              <a:spcAft>
                <a:spcPts val="0"/>
              </a:spcAft>
              <a:buNone/>
            </a:pPr>
            <a:r>
              <a:t/>
            </a:r>
            <a:endParaRPr sz="3000">
              <a:latin typeface="Montserrat"/>
              <a:ea typeface="Montserrat"/>
              <a:cs typeface="Montserrat"/>
              <a:sym typeface="Montserrat"/>
            </a:endParaRPr>
          </a:p>
          <a:p>
            <a:pPr indent="0" lvl="0" marL="0" rtl="0" algn="l">
              <a:lnSpc>
                <a:spcPct val="150000"/>
              </a:lnSpc>
              <a:spcBef>
                <a:spcPts val="0"/>
              </a:spcBef>
              <a:spcAft>
                <a:spcPts val="0"/>
              </a:spcAft>
              <a:buNone/>
            </a:pPr>
            <a:r>
              <a:rPr i="1" lang="en-GB" sz="3000">
                <a:latin typeface="Montserrat"/>
                <a:ea typeface="Montserrat"/>
                <a:cs typeface="Montserrat"/>
                <a:sym typeface="Montserrat"/>
              </a:rPr>
              <a:t>Prayer </a:t>
            </a:r>
            <a:endParaRPr i="1" sz="3000">
              <a:latin typeface="Montserrat"/>
              <a:ea typeface="Montserrat"/>
              <a:cs typeface="Montserrat"/>
              <a:sym typeface="Montserrat"/>
            </a:endParaRPr>
          </a:p>
        </p:txBody>
      </p:sp>
      <p:pic>
        <p:nvPicPr>
          <p:cNvPr id="241" name="Google Shape;241;p34"/>
          <p:cNvPicPr preferRelativeResize="0"/>
          <p:nvPr/>
        </p:nvPicPr>
        <p:blipFill rotWithShape="1">
          <a:blip r:embed="rId3">
            <a:alphaModFix/>
          </a:blip>
          <a:srcRect b="12777" l="20400" r="48426" t="6048"/>
          <a:stretch/>
        </p:blipFill>
        <p:spPr>
          <a:xfrm>
            <a:off x="6293400" y="0"/>
            <a:ext cx="2850602"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